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30"/>
  </p:notesMasterIdLst>
  <p:sldIdLst>
    <p:sldId id="256" r:id="rId2"/>
    <p:sldId id="1240" r:id="rId3"/>
    <p:sldId id="1051" r:id="rId4"/>
    <p:sldId id="1238" r:id="rId5"/>
    <p:sldId id="1239" r:id="rId6"/>
    <p:sldId id="1243" r:id="rId7"/>
    <p:sldId id="1265" r:id="rId8"/>
    <p:sldId id="1244" r:id="rId9"/>
    <p:sldId id="1245" r:id="rId10"/>
    <p:sldId id="1246" r:id="rId11"/>
    <p:sldId id="1249" r:id="rId12"/>
    <p:sldId id="1250" r:id="rId13"/>
    <p:sldId id="1256" r:id="rId14"/>
    <p:sldId id="1252" r:id="rId15"/>
    <p:sldId id="1253" r:id="rId16"/>
    <p:sldId id="1254" r:id="rId17"/>
    <p:sldId id="1255" r:id="rId18"/>
    <p:sldId id="1257" r:id="rId19"/>
    <p:sldId id="1266" r:id="rId20"/>
    <p:sldId id="1164" r:id="rId21"/>
    <p:sldId id="1166" r:id="rId22"/>
    <p:sldId id="1165" r:id="rId23"/>
    <p:sldId id="1176" r:id="rId24"/>
    <p:sldId id="1168" r:id="rId25"/>
    <p:sldId id="1169" r:id="rId26"/>
    <p:sldId id="1167" r:id="rId27"/>
    <p:sldId id="1177" r:id="rId28"/>
    <p:sldId id="11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F40FF"/>
    <a:srgbClr val="95E9EA"/>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41701"/>
    <p:restoredTop sz="93546"/>
  </p:normalViewPr>
  <p:slideViewPr>
    <p:cSldViewPr snapToGrid="0" snapToObjects="1">
      <p:cViewPr varScale="1">
        <p:scale>
          <a:sx n="68" d="100"/>
          <a:sy n="68" d="100"/>
        </p:scale>
        <p:origin x="232" y="84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5T23:44:23.612"/>
    </inkml:context>
    <inkml:brush xml:id="br0">
      <inkml:brushProperty name="width" value="0.2" units="cm"/>
      <inkml:brushProperty name="height" value="0.2" units="cm"/>
    </inkml:brush>
  </inkml:definitions>
  <inkml:trace contextRef="#ctx0" brushRef="#br0">0 0 24575,'14'6'0,"2"0"0,-4 6 0,1 6 0,5-5 0,7 37 0,34 27 0,-14-13 0,7 13 0,6 4 0,-12-20 0,3 2 0,3 3 0,2 1 0,0 3-547,-2-1 1,3 3 0,1 3 0,0-1 0,-2-2 0,-3-4-274,10 10 1,-4-4 0,-1-2 0,-1-1 761,-2-2 1,0 2-1,-4-7 1,-9-13 57,11 10 0,3 11 0,-16-33 0,-10 3 0,3 9 0,2 5 0,13 26-341,-13-24 1,-1 1 340,-10-9 0,-1-4 0,23 24 0,-16-1 0,0 3 0,1-21 0,0-1 0,4 14 0,-3 0 0,7 23 3276,13-12-661,-30-11-2615,2-18 0,-7 0 0,0 0 0,1 0 0,2 18 0,-2-13 0,5 30 0,-3-12 0,-6-1 0,-2-19 0,-3-7 989,-6-11-989,6 50 585,-7-26-585,0 17 0,0-28 0,0-18 0,0 3 0,0 39 0,0-28 0,0 32 0,0-44 0,-7 5 0,0-12 0,-1 7 0,-3-5 0,4-10 0,-5 5 0,5-6 0,-9 0 0,8 5 0,-10 2 0,6-6 0,-6 4 0,5-5 0,-5 1 0,6 4 0,0-5 0,0-5 0,-16-2 0,7 1 0,-13-5 0,4 20 0,-6-3 0,4 12 0,-2-8 0,15 1 0,-4-15 0,10 8 0,-5-15 0,-9 18 0,-18 30 0,11-25 0,-6 26 0,27-37 0,1 0 0,0 4 0,-6-5 0,5 6 0,-20 3 0,12 4 0,-13 2 0,9-2 0,1-7 0,5 0 0,1-6 0,1 0 0,3-6 0,2 5 0,1-4 0,4 5 0,-5 0 0,5 0 0,2-11 0,5-18 0,0 1 0,7-26 0,-6 31 0,6-9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6T00:51:18.840"/>
    </inkml:context>
    <inkml:brush xml:id="br0">
      <inkml:brushProperty name="width" value="0.1" units="cm"/>
      <inkml:brushProperty name="height" value="0.1" units="cm"/>
    </inkml:brush>
  </inkml:definitions>
  <inkml:trace contextRef="#ctx0" brushRef="#br0">1 0 24575,'12'12'0,"0"6"0,15 3 0,-11 4 0,16-3 0,-3 4 0,3 4 0,3-6 0,-11 5 0,-6-23 0,-6 5 0,-6-4 0,5 5 0,-4-6 0,-1 5 0,5-10 0,-10 10 0,10-10 0,-10 10 0,10-10 0,-10 10 0,5-5 0,-6 6 0,5-5 0,-4-7 0,5-1 0,-6-5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6T01:03:08.204"/>
    </inkml:context>
    <inkml:brush xml:id="br0">
      <inkml:brushProperty name="width" value="0.05" units="cm"/>
      <inkml:brushProperty name="height" value="0.05" units="cm"/>
    </inkml:brush>
  </inkml:definitions>
  <inkml:trace contextRef="#ctx0" brushRef="#br0">1066 987 24575,'-33'-31'0,"-1"1"0,-2-12 0,7 13 0,-8-2 0,-3-3 0,-15-30-2008,0 19 0,-5-4 2008,3-12 0,0-1 0,-5 6 0,1 2-119,7 1 0,2 0 119,7 2 0,5 5 972,-3 1-972,-12-15 0,33 40 0,-7-7 1983,17 8-1983,1 7 1299,10 1-1299,-10 10 0,10 1 0,-5 6 0,6 6 0,0 0 0,-5 0 0,4 0 0,-5 0 0,6 0 0,0 0 0,0 0 0,0 6 0,-5-5 0,-2 10 0,0-5 0,-4 7 0,10 9 0,-10-8 0,10 3 0,-10-12 0,10-5 0,6-5 0,8-2 0,6-5 0,4-5 0,-15 3 0,3-3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6T01:03:09.208"/>
    </inkml:context>
    <inkml:brush xml:id="br0">
      <inkml:brushProperty name="width" value="0.05" units="cm"/>
      <inkml:brushProperty name="height" value="0.05" units="cm"/>
    </inkml:brush>
  </inkml:definitions>
  <inkml:trace contextRef="#ctx0" brushRef="#br0">0 1 24575,'38'0'0,"-4"0"0,13 5 0,-3-4 0,-18 10 0,8-10 0,-15 5 0,-2-6 0,1 5 0,-5-4 0,5 10 0,-1-10 0,2 10 0,-1-10 0,-5 5 0,-8-6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5T23:44:25.144"/>
    </inkml:context>
    <inkml:brush xml:id="br0">
      <inkml:brushProperty name="width" value="0.2" units="cm"/>
      <inkml:brushProperty name="height" value="0.2" units="cm"/>
    </inkml:brush>
  </inkml:definitions>
  <inkml:trace contextRef="#ctx0" brushRef="#br0">1 847 24575,'24'-19'0,"10"0"0,20 2 0,-5 6 0,6 0 0,6-1 0,8-1-1093,6-1 1,8-2 0,-4 2 349,4-2 1,18 0 507,-43 8 1,14 0 0,12-2 0,9 0 0,7 0 0,6-1 0,3 0 0,2-1 0,-1 1 0,-4 1 0,-4-1 0,-7 2 0,-9 0 0,-12 0-247,24-2 1,-17 1 0,-5 1 0,5-1 0,16-1 324,-19 3 1,12-1 0,10 0 0,7-1 0,5-1 0,2 1 0,-1-1 0,-2 1 0,-5 0 0,-8 0 0,-10 1 0,-13 1 0,-15 1 155,35-7 0,-20 0-198,11-5 0,-6-1 198,-28 9 0,-5-1 1079,17-12-1079,-52 13 3276,-12 4-2239,-13-5 2239,-6 0-103,-15-2-2162,7 2-1011,-16-3 0,6 1 0,-27-5 0,-4 0 0,-1 0 0,5 1 0,18-4 0,9 6 0,3 1 0,15 4 0,1 10 0,6-5 0,0 6 0,0 0 0,5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5T23:44:26.084"/>
    </inkml:context>
    <inkml:brush xml:id="br0">
      <inkml:brushProperty name="width" value="0.2" units="cm"/>
      <inkml:brushProperty name="height" value="0.2" units="cm"/>
    </inkml:brush>
  </inkml:definitions>
  <inkml:trace contextRef="#ctx0" brushRef="#br0">760 0 24575,'-34'41'0,"-19"25"0,2-6-1460,8-4 1,-4 2 1459,4-15 0,0 2 0,-11 22 0,-2 0 0,5-19 0,1-2 0,4 5 0,2-4 924,-28 8-924,32-18 479,19-17-479,10-13 0,15-2 0,-3-5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5T23:55:11.988"/>
    </inkml:context>
    <inkml:brush xml:id="br0">
      <inkml:brushProperty name="width" value="0.35" units="cm"/>
      <inkml:brushProperty name="height" value="0.35" units="cm"/>
      <inkml:brushProperty name="color" value="#E71224"/>
    </inkml:brush>
  </inkml:definitions>
  <inkml:trace contextRef="#ctx0" brushRef="#br0">1 87 24575,'25'-7'0,"-2"2"0,-6 5 0,2 0 0,15 0 0,-7 0 0,7 5 0,0-3 0,2 3 0,10-5 0,0 0 0,-15 0 0,2 0 0,-20-5 0,10 3 0,-10-9 0,10 10 0,-10-4 0,5 5 0,-6 0 0,0 0 0,0 0 0,0 0 0,0 0 0,5 0 0,47-12 0,-29 4 0,45-4 0,-59 1 0,11 9 0,-3-3 0,-8 0 0,12 3 0,-15-3 0,1 5 0,-1 0 0,-1 0 0,-4 0 0,5 0 0,-6 0 0,5 5 0,2 2 0,5-1 0,10 7 0,55 0 0,-29-3 0,0-2 0,-3-3 0,-22-5 0,43 0 0,-52 0 0,35 0 0,-25 0 0,1 0 0,6 0 0,-16 5 0,7-4 0,-10 5 0,10-6 0,-7 0 0,7 0 0,-16 0 0,15 0 0,-12 5 0,13-4 0,-10 10 0,10-10 0,-7 5 0,16 0 0,-6-4 0,-1 5 0,8-7 0,-18 0 0,8 0 0,0 0 0,-7 0 0,16 7 0,14-6 0,-5 6 0,4-7 0,-22 0 0,-15 0 0,4 0 0,-4-5 0,5 3 0,0-3 0,0 5 0,0 0 0,10 0 0,3 0 0,-1 0 0,9 0 0,-18 0 0,8 0 0,-11 0 0,0 0 0,0 5 0,-5-3 0,4 3 0,-5-5 0,7 5 0,-1-3 0,10 3 0,2-5 0,10 0 0,0 0 0,0 0 0,18 0 0,-13 0 0,13 0 0,-18 0 0,0-7 0,-10 5 0,-2-10 0,-10 11 0,-5-5 0,-2 6 0,-5 0 0,0 0 0,0 0 0,0 6 0,6-5 0,0 4 0,7-5 0,9 0 0,-8 0 0,18 0 0,-18 0 0,18 0 0,-23 0 0,22 0 0,-12 0 0,32 0 0,-12 0 0,3 0 0,-20 0 0,-10 6 0,10 2 0,2-1 0,1 5 0,6-11 0,-21 4 0,10-5 0,-3 0 0,-3 0 0,18 0 0,-8 0 0,1 0 0,12 0 0,-12 0 0,5-5 0,2 4 0,-8-5 0,10-1 0,18 6 0,-13-6 0,12 7 0,-17 0 0,1 0 0,-1 0 0,-10 0 0,-2 0 0,-15 0 0,4 0 0,6 0 0,8 0 0,-5 5 0,-5-4 0,-10 5 0,29 3 0,-5-6 0,13 6 0,-10-2 0,28-5 0,0 5 0,-20-7 0,0 0 0,16 0 0,14 0 0,-31 0 0,3-6 0,-11 5 0,-6-5 0,9 6 0,-10 0 0,8 0 0,-8 0 0,10 0 0,0 0 0,-9 0 0,-3-5 0,-10 4 0,0-10 0,0 9 0,0-3 0,0 5 0,1 0 0,-1 0 0,-5 0 0,3 0 0,-3 0 0,5 0 0,1 0 0,-1 5 0,0-3 0,-5 3 0,4-5 0,-10 0 0,10 0 0,11 0 0,-7 0 0,13 0 0,-6 0 0,-8 0 0,8 0 0,-10 0 0,10 7 0,3-6 0,9 6 0,0-7 0,35 0 0,-15 0 0,18 0 0,-37 0 0,-13-5 0,-9 3 0,-1-3 0,0 5 0,10 0 0,-8 0 0,36 0 0,-21 0 0,23 0 0,-18 0 0,0 0 0,0 0 0,0 0 0,0 0 0,-15 0 0,17 0 0,-31 0 0,15 0 0,-14 0 0,0 0 0,1 0 0,4 0 0,-4 0 0,50-11 0,-24 8 0,37-8 0,-36 4 0,0-2 0,0-6 0,0 6 0,0 2 0,0 7 0,0 0 0,-9 0 0,-3-5 0,-15 4 0,-7-10 0,-2 9 0,-3-3 0,5 5 0,5 0 0,-3 0 0,3 0 0,28 0 0,-25 0 0,40 0 0,-39 0 0,13 0 0,-15 0 0,4 0 0,-10 0 0,10 0 0,-4 0 0,5 0 0,0 0 0,0 0 0,10 0 0,3 0 0,-1 0 0,8 7 0,-18-6 0,8 12 0,-15-12 0,-2 4 0,-5-5 0,0 0 0,0 0 0,6 0 0,-5 0 0,10 0 0,-10 0 0,5 0 0,-6 0 0,0 6 0,0-5 0,-6 4 0,0-5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6T00:24:40.164"/>
    </inkml:context>
    <inkml:brush xml:id="br0">
      <inkml:brushProperty name="width" value="0.05" units="cm"/>
      <inkml:brushProperty name="height" value="0.05" units="cm"/>
    </inkml:brush>
  </inkml:definitions>
  <inkml:trace contextRef="#ctx0" brushRef="#br0">2604 1 24575,'-12'0'0,"5"5"0,-4-4 0,4 10 0,-21-5 0,6 6 0,-7-5 0,5 4 0,-4-10 0,-9 11 0,-9-3 0,0-1 0,-1-1 0,11-7 0,-8 7 0,22-5 0,-20 11 0,21-11 0,-23 11 0,17-11 0,-2 10 0,6-5 0,-6 0 0,3 3 0,-18-2 0,7-1 0,-9 7 0,-18-12 0,-5 14 0,11-8 0,-25 9 0,51-4 0,-22 0 0,20-6 0,7 4 0,-2-10 0,6 10 0,-23-1 0,5 12 0,-14-4 0,11 11 0,8-7 0,-24 19 0,-2 4 0,7-4 0,-7 0 0,5-4 0,30-13 0,-17-1 0,23-4 0,-22 10 0,22-10 0,-13 3 0,9-4 0,1-1 0,-1 2 0,1-1 0,0 5 0,-1-9 0,-9 11 0,7-5 0,-17 10 0,18-11 0,-18 10 0,17-15 0,-7 12 0,9-13 0,6-1 0,2-1 0,5-4 0,-1-1 0,7 5 0,-5-10 0,9 10 0,-3-4 0,0-1 0,-2 0 0,0-1 0,-4-4 0,10 10 0,-10-10 0,10 10 0,-10-10 0,9 10 0,-8-4 0,3-1 0,-5 5 0,-1-4 0,1-1 0,11-6 0,-3-12 0,16-17 0,-11 3 0,12-9 0,-12 11 0,4 0 0,-5-1 0,0-27 0,0 27 0,0-21 0,6 29 0,-5-2 0,4-6 0,-5 6 0,0 2 0,0 5 0,0-1 0,0 1 0,6 5 0,-5-3 0,4 8 0,-5-3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6T00:24:41.291"/>
    </inkml:context>
    <inkml:brush xml:id="br0">
      <inkml:brushProperty name="width" value="0.05" units="cm"/>
      <inkml:brushProperty name="height" value="0.05" units="cm"/>
    </inkml:brush>
  </inkml:definitions>
  <inkml:trace contextRef="#ctx0" brushRef="#br0">1 13 24575,'6'-6'0,"5"5"0,-4-5 0,5 6 0,0 0 0,0 0 0,5 0 0,11 7 0,9 2 0,27 9 0,-14-2 0,32-5 0,-32 2 0,14-11 0,-28 5 0,-2-7 0,-15 0 0,-1 0 0,-6 5 0,0-3 0,5 8 0,2-8 0,-1 3 0,5 0 0,-4-3 0,-5 8 0,7-3 0,-8 5 0,6-5 0,4 3 0,-4-8 0,0 3 0,-2-5 0,-10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36:37.200"/>
    </inkml:context>
    <inkml:brush xml:id="br0">
      <inkml:brushProperty name="width" value="0.05" units="cm"/>
      <inkml:brushProperty name="height" value="0.05" units="cm"/>
    </inkml:brush>
  </inkml:definitions>
  <inkml:trace contextRef="#ctx0" brushRef="#br0">1011 1 24575,'-22'0'0,"-4"6"0,4 2 0,1 0 0,-14 5 0,18 1 0,-25-4 0,18 15 0,-12-16 0,8 11 0,6-12 0,-5 5 0,6 1 0,-15 2 0,12 4 0,-18 1 0,26-6 0,-19 12 0,21-12 0,-13 11 0,12-11 0,-11 11 0,10-5 0,-4 8 0,-1-8 0,6 6 0,-23 13 0,14-7 0,-15 13 0,17-25 0,-4 6 0,10-6 0,-10 7 0,10 0 0,-5 1 0,7-1 0,0-7 0,6-1 0,-3-8 0,9 1 0,-3 0 0,-1 0 0,4 0 0,-9-1 0,9 1 0,-3 0 0,-1 0 0,4 0 0,-3 0 0,-1-1 0,4 1 0,-9 0 0,9 0 0,-3 0 0,-1-1 0,10-10 0,-8-10 0,9-6 0,-5-5 0,0 6 0,0-7 0,0 6 0,0-6 0,0 7 0,0 0 0,0 0 0,0 0 0,0 0 0,0 0 0,0 0 0,0 0 0,0 0 0,0 0 0,0 0 0,0 0 0,0-1 0,0 1 0,0 0 0,0 0 0,0 0 0,0 0 0,-5 12 0,3-4 0,-4 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3T21:36:39.950"/>
    </inkml:context>
    <inkml:brush xml:id="br0">
      <inkml:brushProperty name="width" value="0.05" units="cm"/>
      <inkml:brushProperty name="height" value="0.05" units="cm"/>
    </inkml:brush>
  </inkml:definitions>
  <inkml:trace contextRef="#ctx0" brushRef="#br0">1 247 24575,'7'-5'0,"4"3"0,-9-9 0,9 9 0,-9-9 0,9 3 0,-4 1 0,0-4 0,5 3 0,-5-5 0,6 0 0,-1 0 0,1 6 0,-6-5 0,5 5 0,-5 0 0,6-5 0,-1 5 0,1-6 0,0 6 0,-6-5 0,5 11 0,-5-11 0,6 11 0,-1-5 0,1 6 0,-6-6 0,5 5 0,-5-11 0,6 5 0,-6 0 0,-2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6T00:51:17.820"/>
    </inkml:context>
    <inkml:brush xml:id="br0">
      <inkml:brushProperty name="width" value="0.1" units="cm"/>
      <inkml:brushProperty name="height" value="0.1" units="cm"/>
    </inkml:brush>
  </inkml:definitions>
  <inkml:trace contextRef="#ctx0" brushRef="#br0">1105 263 24575,'-12'0'0,"-5"0"0,-2 5 0,-6-3 0,1 3 0,-10-5 0,-3 7 0,-9-5 0,0 4 0,-18-6 0,-23 0 0,35 0 0,-4 0 0,-7 0 0,0 0 0,8 0 0,2 0 0,0 0 0,2 0 0,-36 0 0,34 0 0,8 0 0,33 0 0,0 0 0,-1 0 0,1 0 0,0 0 0,11-5 0,2-2 0,16-10 0,2-2 0,26-13 0,-16 12 0,25-13 0,-27 13 0,7-2 0,-15-1 0,-2 4 0,-5-5 0,-5 5 0,-2 1 0,0 11 0,-9 2 0,8 5 0,-9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7250E-0EEC-3342-BAA1-2161A6B2A476}"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9F8A5-8FD6-EA4C-8C10-4D7FB5642262}" type="slidenum">
              <a:rPr lang="en-US" smtClean="0"/>
              <a:t>‹#›</a:t>
            </a:fld>
            <a:endParaRPr lang="en-US"/>
          </a:p>
        </p:txBody>
      </p:sp>
    </p:spTree>
    <p:extLst>
      <p:ext uri="{BB962C8B-B14F-4D97-AF65-F5344CB8AC3E}">
        <p14:creationId xmlns:p14="http://schemas.microsoft.com/office/powerpoint/2010/main" val="235246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9F8A5-8FD6-EA4C-8C10-4D7FB5642262}" type="slidenum">
              <a:rPr lang="en-US" smtClean="0"/>
              <a:t>1</a:t>
            </a:fld>
            <a:endParaRPr lang="en-US"/>
          </a:p>
        </p:txBody>
      </p:sp>
    </p:spTree>
    <p:extLst>
      <p:ext uri="{BB962C8B-B14F-4D97-AF65-F5344CB8AC3E}">
        <p14:creationId xmlns:p14="http://schemas.microsoft.com/office/powerpoint/2010/main" val="52552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696913"/>
            <a:ext cx="6184900" cy="3479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278903-D43D-0946-9CEC-88291162EE1D}" type="slidenum">
              <a:rPr lang="en-US" altLang="en-US" smtClean="0"/>
              <a:pPr/>
              <a:t>21</a:t>
            </a:fld>
            <a:endParaRPr lang="en-US" altLang="en-US"/>
          </a:p>
        </p:txBody>
      </p:sp>
    </p:spTree>
    <p:extLst>
      <p:ext uri="{BB962C8B-B14F-4D97-AF65-F5344CB8AC3E}">
        <p14:creationId xmlns:p14="http://schemas.microsoft.com/office/powerpoint/2010/main" val="213523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11/8/21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8770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564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060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04800"/>
            <a:ext cx="10363200" cy="838200"/>
          </a:xfrm>
        </p:spPr>
        <p:txBody>
          <a:bodyPr/>
          <a:lstStyle/>
          <a:p>
            <a:r>
              <a:rPr lang="en-US"/>
              <a:t>Click to edit Master title style</a:t>
            </a:r>
          </a:p>
        </p:txBody>
      </p:sp>
      <p:sp>
        <p:nvSpPr>
          <p:cNvPr id="3" name="Text Placeholder 2"/>
          <p:cNvSpPr>
            <a:spLocks noGrp="1"/>
          </p:cNvSpPr>
          <p:nvPr>
            <p:ph type="body" sz="half" idx="1"/>
          </p:nvPr>
        </p:nvSpPr>
        <p:spPr>
          <a:xfrm>
            <a:off x="1117600" y="1524000"/>
            <a:ext cx="5232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0" y="1524000"/>
            <a:ext cx="5232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8">
            <a:extLst>
              <a:ext uri="{FF2B5EF4-FFF2-40B4-BE49-F238E27FC236}">
                <a16:creationId xmlns:a16="http://schemas.microsoft.com/office/drawing/2014/main" id="{C22AB2A3-46B5-DE4E-8836-12687DADED50}"/>
              </a:ext>
            </a:extLst>
          </p:cNvPr>
          <p:cNvSpPr>
            <a:spLocks noGrp="1" noChangeArrowheads="1"/>
          </p:cNvSpPr>
          <p:nvPr>
            <p:ph type="sldNum" sz="quarter" idx="10"/>
          </p:nvPr>
        </p:nvSpPr>
        <p:spPr/>
        <p:txBody>
          <a:bodyPr/>
          <a:lstStyle>
            <a:lvl1pPr>
              <a:defRPr/>
            </a:lvl1pPr>
          </a:lstStyle>
          <a:p>
            <a:fld id="{BC7DDDEE-CAE0-A24B-A15C-825B383A33DC}" type="slidenum">
              <a:rPr lang="en-GB" altLang="en-US"/>
              <a:pPr/>
              <a:t>‹#›</a:t>
            </a:fld>
            <a:endParaRPr lang="en-GB" altLang="en-US"/>
          </a:p>
        </p:txBody>
      </p:sp>
    </p:spTree>
    <p:extLst>
      <p:ext uri="{BB962C8B-B14F-4D97-AF65-F5344CB8AC3E}">
        <p14:creationId xmlns:p14="http://schemas.microsoft.com/office/powerpoint/2010/main" val="3657526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26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11/8/21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56078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1838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631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812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696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11/8/21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957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11/8/21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30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11/8/21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3553542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dt="0"/>
  <p:txStyles>
    <p:titleStyle>
      <a:lvl1pPr algn="l" defTabSz="914400" rtl="0" eaLnBrk="1" latinLnBrk="0" hangingPunct="1">
        <a:lnSpc>
          <a:spcPct val="90000"/>
        </a:lnSpc>
        <a:spcBef>
          <a:spcPct val="0"/>
        </a:spcBef>
        <a:buNone/>
        <a:defRPr lang="en-US" sz="40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customXml" Target="../ink/ink10.xml"/><Relationship Id="rId4" Type="http://schemas.openxmlformats.org/officeDocument/2006/relationships/image" Target="../media/image240.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1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6.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BEBBBF70-6ABC-46E8-A293-73A60B8E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43" name="Rectangle 142">
            <a:extLst>
              <a:ext uri="{FF2B5EF4-FFF2-40B4-BE49-F238E27FC236}">
                <a16:creationId xmlns:a16="http://schemas.microsoft.com/office/drawing/2014/main" id="{05388887-43DC-4FAF-9400-7925701AF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1C81EC1-E2C4-BE41-B86A-1C257788F68F}"/>
              </a:ext>
            </a:extLst>
          </p:cNvPr>
          <p:cNvSpPr>
            <a:spLocks noGrp="1"/>
          </p:cNvSpPr>
          <p:nvPr>
            <p:ph type="ctrTitle"/>
          </p:nvPr>
        </p:nvSpPr>
        <p:spPr>
          <a:xfrm>
            <a:off x="5353249" y="1916670"/>
            <a:ext cx="5716338" cy="3042706"/>
          </a:xfrm>
        </p:spPr>
        <p:txBody>
          <a:bodyPr>
            <a:normAutofit/>
          </a:bodyPr>
          <a:lstStyle/>
          <a:p>
            <a:r>
              <a:rPr lang="en-US" sz="5400" dirty="0"/>
              <a:t>SECURITY </a:t>
            </a:r>
            <a:r>
              <a:rPr lang="en-US" sz="5400"/>
              <a:t>oN </a:t>
            </a:r>
            <a:r>
              <a:rPr lang="en-US" sz="5400" dirty="0"/>
              <a:t>MOBILE DEVICES</a:t>
            </a:r>
            <a:br>
              <a:rPr lang="en-US" sz="5400" dirty="0"/>
            </a:br>
            <a:br>
              <a:rPr lang="en-US" sz="5400" dirty="0"/>
            </a:br>
            <a:r>
              <a:rPr lang="en-US" sz="4000" dirty="0"/>
              <a:t>Vitaly Shmatikov</a:t>
            </a:r>
            <a:endParaRPr lang="en-US" sz="5400" dirty="0"/>
          </a:p>
        </p:txBody>
      </p:sp>
      <p:sp>
        <p:nvSpPr>
          <p:cNvPr id="145" name="Rectangle 144">
            <a:extLst>
              <a:ext uri="{FF2B5EF4-FFF2-40B4-BE49-F238E27FC236}">
                <a16:creationId xmlns:a16="http://schemas.microsoft.com/office/drawing/2014/main" id="{2F2FD4B7-706B-4F5C-A0C7-7D69677C7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7" name="Straight Connector 146">
            <a:extLst>
              <a:ext uri="{FF2B5EF4-FFF2-40B4-BE49-F238E27FC236}">
                <a16:creationId xmlns:a16="http://schemas.microsoft.com/office/drawing/2014/main" id="{26E6DC6E-1FA3-4048-B867-BDB51763F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E066135-B6C1-4001-B7CC-53A443DF25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3AD82B4-5F4B-4968-B15E-29DCF8592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D77C8691-B8AC-F248-A70C-4841C834A002}"/>
              </a:ext>
            </a:extLst>
          </p:cNvPr>
          <p:cNvPicPr>
            <a:picLocks noChangeAspect="1" noChangeArrowheads="1"/>
          </p:cNvPicPr>
          <p:nvPr/>
        </p:nvPicPr>
        <p:blipFill>
          <a:blip r:embed="rId3"/>
          <a:srcRect t="5240" b="5240"/>
          <a:stretch/>
        </p:blipFill>
        <p:spPr bwMode="auto">
          <a:xfrm rot="1810038">
            <a:off x="1721730" y="2940518"/>
            <a:ext cx="3752067" cy="2116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3609CC-1ED4-3D46-BAD9-E22F79851845}"/>
              </a:ext>
            </a:extLst>
          </p:cNvPr>
          <p:cNvPicPr>
            <a:picLocks noChangeAspect="1" noChangeArrowheads="1"/>
          </p:cNvPicPr>
          <p:nvPr/>
        </p:nvPicPr>
        <p:blipFill>
          <a:blip r:embed="rId4">
            <a:lum bright="70000" contrast="-70000"/>
          </a:blip>
          <a:srcRect/>
          <a:stretch/>
        </p:blipFill>
        <p:spPr bwMode="auto">
          <a:xfrm rot="20022362">
            <a:off x="524403" y="1556139"/>
            <a:ext cx="3778700" cy="1805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892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a:xfrm>
            <a:off x="866440" y="1000370"/>
            <a:ext cx="3462079" cy="4857262"/>
          </a:xfrm>
        </p:spPr>
        <p:txBody>
          <a:bodyPr>
            <a:normAutofit/>
          </a:bodyPr>
          <a:lstStyle/>
          <a:p>
            <a:pPr algn="r"/>
            <a:r>
              <a:rPr lang="en-US" altLang="en-US" sz="4400">
                <a:solidFill>
                  <a:srgbClr val="FFFFFF"/>
                </a:solidFill>
              </a:rPr>
              <a:t>iPhone Password Hashing</a:t>
            </a:r>
          </a:p>
        </p:txBody>
      </p:sp>
      <p:sp>
        <p:nvSpPr>
          <p:cNvPr id="2" name="Content Placeholder 1">
            <a:extLst>
              <a:ext uri="{FF2B5EF4-FFF2-40B4-BE49-F238E27FC236}">
                <a16:creationId xmlns:a16="http://schemas.microsoft.com/office/drawing/2014/main" id="{45BD6A64-9E4B-FE49-AF55-7E5970F1DE52}"/>
              </a:ext>
            </a:extLst>
          </p:cNvPr>
          <p:cNvSpPr>
            <a:spLocks noGrp="1"/>
          </p:cNvSpPr>
          <p:nvPr>
            <p:ph idx="1"/>
          </p:nvPr>
        </p:nvSpPr>
        <p:spPr>
          <a:xfrm>
            <a:off x="4963690" y="1000370"/>
            <a:ext cx="6559271" cy="4857262"/>
          </a:xfrm>
        </p:spPr>
        <p:txBody>
          <a:bodyPr anchor="ctr">
            <a:normAutofit/>
          </a:bodyPr>
          <a:lstStyle/>
          <a:p>
            <a:pPr marL="0" indent="0">
              <a:buNone/>
            </a:pPr>
            <a:r>
              <a:rPr lang="en-US" sz="2800" dirty="0">
                <a:solidFill>
                  <a:srgbClr val="FFFFFF"/>
                </a:solidFill>
              </a:rPr>
              <a:t>Goal: password hashing where a 4-8 digit PIN takes a very long time to crack, even if the device is physically compromised </a:t>
            </a:r>
          </a:p>
          <a:p>
            <a:pPr marL="0" indent="0">
              <a:buNone/>
            </a:pPr>
            <a:r>
              <a:rPr lang="en-US" sz="2800" dirty="0">
                <a:solidFill>
                  <a:srgbClr val="FFFFFF"/>
                </a:solidFill>
              </a:rPr>
              <a:t>  </a:t>
            </a:r>
          </a:p>
          <a:p>
            <a:pPr marL="0" indent="0">
              <a:buNone/>
            </a:pPr>
            <a:r>
              <a:rPr lang="en-US" sz="2800" b="1" dirty="0">
                <a:solidFill>
                  <a:srgbClr val="FFFFFF"/>
                </a:solidFill>
              </a:rPr>
              <a:t>Phone-specific aspects:</a:t>
            </a:r>
          </a:p>
          <a:p>
            <a:r>
              <a:rPr lang="en-US" sz="2800" dirty="0">
                <a:solidFill>
                  <a:srgbClr val="FFFFFF"/>
                </a:solidFill>
              </a:rPr>
              <a:t>Lots of computation uses up battery </a:t>
            </a:r>
          </a:p>
          <a:p>
            <a:r>
              <a:rPr lang="en-US" sz="2800" dirty="0">
                <a:solidFill>
                  <a:srgbClr val="FFFFFF"/>
                </a:solidFill>
              </a:rPr>
              <a:t>Physical access allows copying secret off the device and cracking remotely </a:t>
            </a:r>
          </a:p>
        </p:txBody>
      </p:sp>
    </p:spTree>
    <p:extLst>
      <p:ext uri="{BB962C8B-B14F-4D97-AF65-F5344CB8AC3E}">
        <p14:creationId xmlns:p14="http://schemas.microsoft.com/office/powerpoint/2010/main" val="2424982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Phone 5S Security Enclave">
            <a:extLst>
              <a:ext uri="{FF2B5EF4-FFF2-40B4-BE49-F238E27FC236}">
                <a16:creationId xmlns:a16="http://schemas.microsoft.com/office/drawing/2014/main" id="{3EFF7978-754A-CE48-81E1-10704ED6AD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91" b="3159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a:xfrm>
            <a:off x="774043" y="727626"/>
            <a:ext cx="4602152" cy="1718225"/>
          </a:xfrm>
        </p:spPr>
        <p:txBody>
          <a:bodyPr>
            <a:normAutofit/>
          </a:bodyPr>
          <a:lstStyle/>
          <a:p>
            <a:r>
              <a:rPr lang="en-US" altLang="en-US" sz="4400"/>
              <a:t>Secure Enclave</a:t>
            </a:r>
          </a:p>
        </p:txBody>
      </p:sp>
      <p:sp>
        <p:nvSpPr>
          <p:cNvPr id="9220" name="Rectangle 3">
            <a:extLst>
              <a:ext uri="{FF2B5EF4-FFF2-40B4-BE49-F238E27FC236}">
                <a16:creationId xmlns:a16="http://schemas.microsoft.com/office/drawing/2014/main" id="{05F5EAE6-0B48-8643-ADEE-685D95A5AA65}"/>
              </a:ext>
            </a:extLst>
          </p:cNvPr>
          <p:cNvSpPr>
            <a:spLocks noGrp="1" noChangeArrowheads="1"/>
          </p:cNvSpPr>
          <p:nvPr>
            <p:ph type="body" idx="1"/>
          </p:nvPr>
        </p:nvSpPr>
        <p:spPr>
          <a:xfrm>
            <a:off x="774043" y="2062670"/>
            <a:ext cx="4602152" cy="4067704"/>
          </a:xfrm>
        </p:spPr>
        <p:txBody>
          <a:bodyPr>
            <a:noAutofit/>
          </a:bodyPr>
          <a:lstStyle/>
          <a:p>
            <a:r>
              <a:rPr lang="en-US" sz="2000" dirty="0"/>
              <a:t>Additional secure processor inside every iPhone </a:t>
            </a:r>
          </a:p>
          <a:p>
            <a:pPr lvl="1"/>
            <a:r>
              <a:rPr lang="en-US" sz="1800" dirty="0"/>
              <a:t>Memory inaccessible to normal OS</a:t>
            </a:r>
          </a:p>
          <a:p>
            <a:pPr lvl="1"/>
            <a:r>
              <a:rPr lang="en-US" sz="1800" dirty="0"/>
              <a:t>Utilizes a secure boot process that ensures its software is signed</a:t>
            </a:r>
          </a:p>
          <a:p>
            <a:pPr lvl="1"/>
            <a:r>
              <a:rPr lang="en-US" sz="1800" dirty="0"/>
              <a:t>AES key burned in at manufacture</a:t>
            </a:r>
          </a:p>
          <a:p>
            <a:r>
              <a:rPr lang="en-US" sz="2000" dirty="0"/>
              <a:t>Secure enclave has instructions that allow encrypting and decrypting content using the key, but the key itself is never accessible (incl. via JTAG)</a:t>
            </a:r>
          </a:p>
          <a:p>
            <a:endParaRPr lang="en-US" sz="2000" dirty="0"/>
          </a:p>
        </p:txBody>
      </p:sp>
    </p:spTree>
    <p:extLst>
      <p:ext uri="{BB962C8B-B14F-4D97-AF65-F5344CB8AC3E}">
        <p14:creationId xmlns:p14="http://schemas.microsoft.com/office/powerpoint/2010/main" val="2771881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iPhone Unlocking</a:t>
            </a:r>
          </a:p>
        </p:txBody>
      </p:sp>
      <p:sp>
        <p:nvSpPr>
          <p:cNvPr id="9220" name="Rectangle 3">
            <a:extLst>
              <a:ext uri="{FF2B5EF4-FFF2-40B4-BE49-F238E27FC236}">
                <a16:creationId xmlns:a16="http://schemas.microsoft.com/office/drawing/2014/main" id="{05F5EAE6-0B48-8643-ADEE-685D95A5AA65}"/>
              </a:ext>
            </a:extLst>
          </p:cNvPr>
          <p:cNvSpPr>
            <a:spLocks noGrp="1" noChangeArrowheads="1"/>
          </p:cNvSpPr>
          <p:nvPr>
            <p:ph idx="1"/>
          </p:nvPr>
        </p:nvSpPr>
        <p:spPr>
          <a:xfrm>
            <a:off x="1066800" y="2103120"/>
            <a:ext cx="4767949" cy="3849624"/>
          </a:xfrm>
        </p:spPr>
        <p:txBody>
          <a:bodyPr>
            <a:normAutofit/>
          </a:bodyPr>
          <a:lstStyle/>
          <a:p>
            <a:r>
              <a:rPr lang="en-US" sz="2400" dirty="0"/>
              <a:t>User passcode is entangled with the AES key fused into secure enclave (known as UID)</a:t>
            </a:r>
          </a:p>
          <a:p>
            <a:r>
              <a:rPr lang="en-US" sz="2400" dirty="0"/>
              <a:t>The key to decrypt the device can only be derived on the single secure enclave on a specific phone -- not possible to take offline and brute force</a:t>
            </a:r>
          </a:p>
        </p:txBody>
      </p:sp>
      <p:pic>
        <p:nvPicPr>
          <p:cNvPr id="2" name="Picture 1">
            <a:extLst>
              <a:ext uri="{FF2B5EF4-FFF2-40B4-BE49-F238E27FC236}">
                <a16:creationId xmlns:a16="http://schemas.microsoft.com/office/drawing/2014/main" id="{A15C7E06-FB3A-624E-BDF8-A9B3E89E434F}"/>
              </a:ext>
            </a:extLst>
          </p:cNvPr>
          <p:cNvPicPr>
            <a:picLocks noChangeAspect="1"/>
          </p:cNvPicPr>
          <p:nvPr/>
        </p:nvPicPr>
        <p:blipFill>
          <a:blip r:embed="rId2"/>
          <a:srcRect/>
          <a:stretch/>
        </p:blipFill>
        <p:spPr>
          <a:xfrm>
            <a:off x="6096000" y="2362823"/>
            <a:ext cx="5099681" cy="2073783"/>
          </a:xfrm>
          <a:prstGeom prst="rect">
            <a:avLst/>
          </a:prstGeom>
        </p:spPr>
      </p:pic>
      <p:sp>
        <p:nvSpPr>
          <p:cNvPr id="3" name="Rectangle 2">
            <a:extLst>
              <a:ext uri="{FF2B5EF4-FFF2-40B4-BE49-F238E27FC236}">
                <a16:creationId xmlns:a16="http://schemas.microsoft.com/office/drawing/2014/main" id="{FC4F792C-F036-2745-B9B5-2D0275C256DE}"/>
              </a:ext>
            </a:extLst>
          </p:cNvPr>
          <p:cNvSpPr/>
          <p:nvPr/>
        </p:nvSpPr>
        <p:spPr>
          <a:xfrm>
            <a:off x="6096000" y="1205565"/>
            <a:ext cx="5467350" cy="646331"/>
          </a:xfrm>
          <a:prstGeom prst="rect">
            <a:avLst/>
          </a:prstGeom>
        </p:spPr>
        <p:txBody>
          <a:bodyPr wrap="square">
            <a:spAutoFit/>
          </a:bodyPr>
          <a:lstStyle/>
          <a:p>
            <a:r>
              <a:rPr lang="en-US" dirty="0">
                <a:solidFill>
                  <a:srgbClr val="000000"/>
                </a:solidFill>
              </a:rPr>
              <a:t>The passcode is entangled with the device’s UID many times: </a:t>
            </a:r>
            <a:r>
              <a:rPr lang="en-US" dirty="0" err="1">
                <a:solidFill>
                  <a:srgbClr val="000000"/>
                </a:solidFill>
              </a:rPr>
              <a:t>Encrypt</a:t>
            </a:r>
            <a:r>
              <a:rPr lang="en-US" baseline="-25000" dirty="0" err="1">
                <a:solidFill>
                  <a:srgbClr val="000000"/>
                </a:solidFill>
              </a:rPr>
              <a:t>UID</a:t>
            </a:r>
            <a:r>
              <a:rPr lang="en-US" dirty="0">
                <a:solidFill>
                  <a:srgbClr val="000000"/>
                </a:solidFill>
              </a:rPr>
              <a:t>(</a:t>
            </a:r>
            <a:r>
              <a:rPr lang="en-US" dirty="0" err="1">
                <a:solidFill>
                  <a:srgbClr val="000000"/>
                </a:solidFill>
              </a:rPr>
              <a:t>Encrypt</a:t>
            </a:r>
            <a:r>
              <a:rPr lang="en-US" baseline="-25000" dirty="0" err="1">
                <a:solidFill>
                  <a:srgbClr val="000000"/>
                </a:solidFill>
              </a:rPr>
              <a:t>UID</a:t>
            </a:r>
            <a:r>
              <a:rPr lang="en-US" dirty="0">
                <a:solidFill>
                  <a:srgbClr val="000000"/>
                </a:solidFill>
              </a:rPr>
              <a:t>(</a:t>
            </a:r>
            <a:r>
              <a:rPr lang="en-US" dirty="0" err="1">
                <a:solidFill>
                  <a:srgbClr val="000000"/>
                </a:solidFill>
              </a:rPr>
              <a:t>Encrypt</a:t>
            </a:r>
            <a:r>
              <a:rPr lang="en-US" baseline="-25000" dirty="0" err="1">
                <a:solidFill>
                  <a:srgbClr val="000000"/>
                </a:solidFill>
              </a:rPr>
              <a:t>UID</a:t>
            </a:r>
            <a:r>
              <a:rPr lang="en-US" dirty="0">
                <a:solidFill>
                  <a:srgbClr val="000000"/>
                </a:solidFill>
              </a:rPr>
              <a:t>(passcode)…))</a:t>
            </a:r>
          </a:p>
        </p:txBody>
      </p:sp>
      <p:grpSp>
        <p:nvGrpSpPr>
          <p:cNvPr id="10" name="Group 9">
            <a:extLst>
              <a:ext uri="{FF2B5EF4-FFF2-40B4-BE49-F238E27FC236}">
                <a16:creationId xmlns:a16="http://schemas.microsoft.com/office/drawing/2014/main" id="{B8DA5D2C-3FC8-7B4B-83D3-7CA502A311A8}"/>
              </a:ext>
            </a:extLst>
          </p:cNvPr>
          <p:cNvGrpSpPr/>
          <p:nvPr/>
        </p:nvGrpSpPr>
        <p:grpSpPr>
          <a:xfrm>
            <a:off x="5053830" y="1593690"/>
            <a:ext cx="941400" cy="477720"/>
            <a:chOff x="5053830" y="1593690"/>
            <a:chExt cx="941400" cy="47772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8A4487AE-4C13-794B-A28A-5D315F41597D}"/>
                    </a:ext>
                  </a:extLst>
                </p14:cNvPr>
                <p14:cNvContentPartPr/>
                <p14:nvPr/>
              </p14:nvContentPartPr>
              <p14:xfrm>
                <a:off x="5057790" y="1593690"/>
                <a:ext cx="937440" cy="424080"/>
              </p14:xfrm>
            </p:contentPart>
          </mc:Choice>
          <mc:Fallback xmlns="">
            <p:pic>
              <p:nvPicPr>
                <p:cNvPr id="8" name="Ink 7">
                  <a:extLst>
                    <a:ext uri="{FF2B5EF4-FFF2-40B4-BE49-F238E27FC236}">
                      <a16:creationId xmlns:a16="http://schemas.microsoft.com/office/drawing/2014/main" id="{8A4487AE-4C13-794B-A28A-5D315F41597D}"/>
                    </a:ext>
                  </a:extLst>
                </p:cNvPr>
                <p:cNvPicPr/>
                <p:nvPr/>
              </p:nvPicPr>
              <p:blipFill>
                <a:blip r:embed="rId4"/>
                <a:stretch>
                  <a:fillRect/>
                </a:stretch>
              </p:blipFill>
              <p:spPr>
                <a:xfrm>
                  <a:off x="5049150" y="1585050"/>
                  <a:ext cx="955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8A79124-78CE-CB4C-9DC8-957811F56CD7}"/>
                    </a:ext>
                  </a:extLst>
                </p14:cNvPr>
                <p14:cNvContentPartPr/>
                <p14:nvPr/>
              </p14:nvContentPartPr>
              <p14:xfrm>
                <a:off x="5053830" y="2010930"/>
                <a:ext cx="301320" cy="60480"/>
              </p14:xfrm>
            </p:contentPart>
          </mc:Choice>
          <mc:Fallback xmlns="">
            <p:pic>
              <p:nvPicPr>
                <p:cNvPr id="9" name="Ink 8">
                  <a:extLst>
                    <a:ext uri="{FF2B5EF4-FFF2-40B4-BE49-F238E27FC236}">
                      <a16:creationId xmlns:a16="http://schemas.microsoft.com/office/drawing/2014/main" id="{A8A79124-78CE-CB4C-9DC8-957811F56CD7}"/>
                    </a:ext>
                  </a:extLst>
                </p:cNvPr>
                <p:cNvPicPr/>
                <p:nvPr/>
              </p:nvPicPr>
              <p:blipFill>
                <a:blip r:embed="rId6"/>
                <a:stretch>
                  <a:fillRect/>
                </a:stretch>
              </p:blipFill>
              <p:spPr>
                <a:xfrm>
                  <a:off x="5045190" y="2001930"/>
                  <a:ext cx="318960" cy="78120"/>
                </a:xfrm>
                <a:prstGeom prst="rect">
                  <a:avLst/>
                </a:prstGeom>
              </p:spPr>
            </p:pic>
          </mc:Fallback>
        </mc:AlternateContent>
      </p:grpSp>
      <p:sp>
        <p:nvSpPr>
          <p:cNvPr id="11" name="TextBox 10">
            <a:extLst>
              <a:ext uri="{FF2B5EF4-FFF2-40B4-BE49-F238E27FC236}">
                <a16:creationId xmlns:a16="http://schemas.microsoft.com/office/drawing/2014/main" id="{09B04C3C-C03E-BB4A-9F6C-86D9D4E0CF8C}"/>
              </a:ext>
            </a:extLst>
          </p:cNvPr>
          <p:cNvSpPr txBox="1"/>
          <p:nvPr/>
        </p:nvSpPr>
        <p:spPr>
          <a:xfrm>
            <a:off x="5834749" y="4837765"/>
            <a:ext cx="3499676" cy="1200329"/>
          </a:xfrm>
          <a:prstGeom prst="rect">
            <a:avLst/>
          </a:prstGeom>
          <a:solidFill>
            <a:schemeClr val="bg1"/>
          </a:solidFill>
          <a:ln w="38100">
            <a:solidFill>
              <a:schemeClr val="tx1"/>
            </a:solidFill>
          </a:ln>
        </p:spPr>
        <p:txBody>
          <a:bodyPr wrap="none" rtlCol="0">
            <a:spAutoFit/>
          </a:bodyPr>
          <a:lstStyle/>
          <a:p>
            <a:r>
              <a:rPr lang="en-US" dirty="0"/>
              <a:t>Approx. 80ms per password check</a:t>
            </a:r>
          </a:p>
          <a:p>
            <a:r>
              <a:rPr lang="en-US" dirty="0"/>
              <a:t>5 failed attempts ⇒ 1 min delay</a:t>
            </a:r>
          </a:p>
          <a:p>
            <a:r>
              <a:rPr lang="en-US" dirty="0"/>
              <a:t>9 failures ⇒ 1 hour delay</a:t>
            </a:r>
          </a:p>
          <a:p>
            <a:r>
              <a:rPr lang="en-US" dirty="0"/>
              <a:t>10 failed attempts ⇒ </a:t>
            </a:r>
            <a:r>
              <a:rPr lang="en-US" dirty="0">
                <a:solidFill>
                  <a:srgbClr val="FF0000"/>
                </a:solidFill>
              </a:rPr>
              <a:t>erase phone</a:t>
            </a:r>
          </a:p>
        </p:txBody>
      </p:sp>
      <p:sp>
        <p:nvSpPr>
          <p:cNvPr id="12" name="TextBox 11">
            <a:extLst>
              <a:ext uri="{FF2B5EF4-FFF2-40B4-BE49-F238E27FC236}">
                <a16:creationId xmlns:a16="http://schemas.microsoft.com/office/drawing/2014/main" id="{D86C02FD-84E5-5440-8F8B-3680AE164521}"/>
              </a:ext>
            </a:extLst>
          </p:cNvPr>
          <p:cNvSpPr txBox="1"/>
          <p:nvPr/>
        </p:nvSpPr>
        <p:spPr>
          <a:xfrm>
            <a:off x="9406551" y="4823335"/>
            <a:ext cx="2277994" cy="1200329"/>
          </a:xfrm>
          <a:prstGeom prst="rect">
            <a:avLst/>
          </a:prstGeom>
          <a:noFill/>
        </p:spPr>
        <p:txBody>
          <a:bodyPr wrap="square" rtlCol="0">
            <a:spAutoFit/>
          </a:bodyPr>
          <a:lstStyle/>
          <a:p>
            <a:r>
              <a:rPr lang="en-US" dirty="0"/>
              <a:t>enforced by firmware on the secure enclave itself — cannot be changed by iOS</a:t>
            </a:r>
          </a:p>
        </p:txBody>
      </p:sp>
    </p:spTree>
    <p:extLst>
      <p:ext uri="{BB962C8B-B14F-4D97-AF65-F5344CB8AC3E}">
        <p14:creationId xmlns:p14="http://schemas.microsoft.com/office/powerpoint/2010/main" val="151907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err="1"/>
              <a:t>FaceID</a:t>
            </a:r>
            <a:r>
              <a:rPr lang="en-US" altLang="en-US" dirty="0"/>
              <a:t> / </a:t>
            </a:r>
            <a:r>
              <a:rPr lang="en-US" altLang="en-US" dirty="0" err="1"/>
              <a:t>TouchID</a:t>
            </a:r>
            <a:endParaRPr lang="en-US" altLang="en-US" dirty="0"/>
          </a:p>
        </p:txBody>
      </p:sp>
      <p:pic>
        <p:nvPicPr>
          <p:cNvPr id="3" name="Picture 2">
            <a:extLst>
              <a:ext uri="{FF2B5EF4-FFF2-40B4-BE49-F238E27FC236}">
                <a16:creationId xmlns:a16="http://schemas.microsoft.com/office/drawing/2014/main" id="{57AC2921-9738-D54D-A571-927A5B7D41AE}"/>
              </a:ext>
            </a:extLst>
          </p:cNvPr>
          <p:cNvPicPr>
            <a:picLocks noChangeAspect="1"/>
          </p:cNvPicPr>
          <p:nvPr/>
        </p:nvPicPr>
        <p:blipFill rotWithShape="1">
          <a:blip r:embed="rId2"/>
          <a:srcRect l="14377" t="46160" r="15655"/>
          <a:stretch/>
        </p:blipFill>
        <p:spPr>
          <a:xfrm>
            <a:off x="6429375" y="642594"/>
            <a:ext cx="5286375" cy="1927264"/>
          </a:xfrm>
          <a:prstGeom prst="rect">
            <a:avLst/>
          </a:prstGeom>
        </p:spPr>
      </p:pic>
      <p:sp>
        <p:nvSpPr>
          <p:cNvPr id="4" name="Rectangle 3">
            <a:extLst>
              <a:ext uri="{FF2B5EF4-FFF2-40B4-BE49-F238E27FC236}">
                <a16:creationId xmlns:a16="http://schemas.microsoft.com/office/drawing/2014/main" id="{2032C179-02CC-584A-A247-CFC33E8A8755}"/>
              </a:ext>
            </a:extLst>
          </p:cNvPr>
          <p:cNvSpPr/>
          <p:nvPr/>
        </p:nvSpPr>
        <p:spPr>
          <a:xfrm>
            <a:off x="819150" y="4010562"/>
            <a:ext cx="10534650" cy="2308324"/>
          </a:xfrm>
          <a:prstGeom prst="rect">
            <a:avLst/>
          </a:prstGeom>
        </p:spPr>
        <p:txBody>
          <a:bodyPr wrap="square">
            <a:spAutoFit/>
          </a:bodyPr>
          <a:lstStyle/>
          <a:p>
            <a:r>
              <a:rPr lang="en-US" sz="2400" dirty="0">
                <a:solidFill>
                  <a:srgbClr val="1A1A1A"/>
                </a:solidFill>
              </a:rPr>
              <a:t>By default (no </a:t>
            </a:r>
            <a:r>
              <a:rPr lang="en-US" sz="2400" dirty="0" err="1">
                <a:solidFill>
                  <a:srgbClr val="1A1A1A"/>
                </a:solidFill>
              </a:rPr>
              <a:t>FaceID</a:t>
            </a:r>
            <a:r>
              <a:rPr lang="en-US" sz="2400" dirty="0">
                <a:solidFill>
                  <a:srgbClr val="1A1A1A"/>
                </a:solidFill>
              </a:rPr>
              <a:t>, </a:t>
            </a:r>
            <a:r>
              <a:rPr lang="en-US" sz="2400" dirty="0" err="1">
                <a:solidFill>
                  <a:srgbClr val="1A1A1A"/>
                </a:solidFill>
              </a:rPr>
              <a:t>TouchID</a:t>
            </a:r>
            <a:r>
              <a:rPr lang="en-US" sz="2400" dirty="0">
                <a:solidFill>
                  <a:srgbClr val="1A1A1A"/>
                </a:solidFill>
              </a:rPr>
              <a:t>), class encryption keys are erased from memory of secure enclave whenever the device is locked or powered off</a:t>
            </a:r>
          </a:p>
          <a:p>
            <a:endParaRPr lang="en-US" sz="2400" dirty="0">
              <a:solidFill>
                <a:srgbClr val="1A1A1A"/>
              </a:solidFill>
            </a:endParaRPr>
          </a:p>
          <a:p>
            <a:r>
              <a:rPr lang="en-US" sz="2400" dirty="0">
                <a:solidFill>
                  <a:srgbClr val="1A1A1A"/>
                </a:solidFill>
              </a:rPr>
              <a:t>When </a:t>
            </a:r>
            <a:r>
              <a:rPr lang="en-US" sz="2400" dirty="0" err="1">
                <a:solidFill>
                  <a:srgbClr val="1A1A1A"/>
                </a:solidFill>
              </a:rPr>
              <a:t>TouchID</a:t>
            </a:r>
            <a:r>
              <a:rPr lang="en-US" sz="2400" dirty="0">
                <a:solidFill>
                  <a:srgbClr val="1A1A1A"/>
                </a:solidFill>
              </a:rPr>
              <a:t>/</a:t>
            </a:r>
            <a:r>
              <a:rPr lang="en-US" sz="2400" dirty="0" err="1">
                <a:solidFill>
                  <a:srgbClr val="1A1A1A"/>
                </a:solidFill>
              </a:rPr>
              <a:t>FaceID</a:t>
            </a:r>
            <a:r>
              <a:rPr lang="en-US" sz="2400" dirty="0">
                <a:solidFill>
                  <a:srgbClr val="1A1A1A"/>
                </a:solidFill>
              </a:rPr>
              <a:t> is enabled, class keys are kept and hardware sensor sends fingerprint image to secure enclave. All ML/analysis is performed within the secure enclave.</a:t>
            </a:r>
          </a:p>
        </p:txBody>
      </p:sp>
      <p:sp>
        <p:nvSpPr>
          <p:cNvPr id="2" name="TextBox 1">
            <a:extLst>
              <a:ext uri="{FF2B5EF4-FFF2-40B4-BE49-F238E27FC236}">
                <a16:creationId xmlns:a16="http://schemas.microsoft.com/office/drawing/2014/main" id="{5A162B72-A5F5-114C-833A-5310C859A614}"/>
              </a:ext>
            </a:extLst>
          </p:cNvPr>
          <p:cNvSpPr txBox="1"/>
          <p:nvPr/>
        </p:nvSpPr>
        <p:spPr>
          <a:xfrm>
            <a:off x="819150" y="2045993"/>
            <a:ext cx="8458200" cy="1938992"/>
          </a:xfrm>
          <a:prstGeom prst="rect">
            <a:avLst/>
          </a:prstGeom>
          <a:noFill/>
        </p:spPr>
        <p:txBody>
          <a:bodyPr wrap="square" rtlCol="0">
            <a:spAutoFit/>
          </a:bodyPr>
          <a:lstStyle/>
          <a:p>
            <a:r>
              <a:rPr lang="en-US" sz="2400" dirty="0"/>
              <a:t>Application files written to flash memory </a:t>
            </a:r>
          </a:p>
          <a:p>
            <a:r>
              <a:rPr lang="en-US" sz="2400" dirty="0"/>
              <a:t>are encrypted through a hierarchy of keys: </a:t>
            </a:r>
          </a:p>
          <a:p>
            <a:pPr marL="285750" indent="-285750">
              <a:buFontTx/>
              <a:buChar char="-"/>
            </a:pPr>
            <a:r>
              <a:rPr lang="en-US" sz="2400" dirty="0">
                <a:solidFill>
                  <a:srgbClr val="C00000"/>
                </a:solidFill>
              </a:rPr>
              <a:t>Per-file key: </a:t>
            </a:r>
            <a:r>
              <a:rPr lang="en-US" sz="2400" dirty="0"/>
              <a:t>encrypts all file contents (AES-XTS)</a:t>
            </a:r>
          </a:p>
          <a:p>
            <a:pPr marL="285750" indent="-285750">
              <a:buFontTx/>
              <a:buChar char="-"/>
            </a:pPr>
            <a:r>
              <a:rPr lang="en-US" sz="2400" dirty="0">
                <a:solidFill>
                  <a:srgbClr val="C00000"/>
                </a:solidFill>
              </a:rPr>
              <a:t>Class key: </a:t>
            </a:r>
            <a:r>
              <a:rPr lang="en-US" sz="2400" dirty="0"/>
              <a:t>encrypts per-file key (ciphertext stored in metadata)</a:t>
            </a:r>
          </a:p>
          <a:p>
            <a:pPr marL="285750" indent="-285750">
              <a:buFontTx/>
              <a:buChar char="-"/>
            </a:pPr>
            <a:r>
              <a:rPr lang="en-US" sz="2400" dirty="0">
                <a:solidFill>
                  <a:srgbClr val="C00000"/>
                </a:solidFill>
              </a:rPr>
              <a:t>File-system key: </a:t>
            </a:r>
            <a:r>
              <a:rPr lang="en-US" sz="2400" dirty="0"/>
              <a:t>encrypts file metadata</a:t>
            </a:r>
          </a:p>
        </p:txBody>
      </p:sp>
    </p:spTree>
    <p:extLst>
      <p:ext uri="{BB962C8B-B14F-4D97-AF65-F5344CB8AC3E}">
        <p14:creationId xmlns:p14="http://schemas.microsoft.com/office/powerpoint/2010/main" val="3733692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Apple-FBI Dispute</a:t>
            </a:r>
          </a:p>
        </p:txBody>
      </p:sp>
      <p:pic>
        <p:nvPicPr>
          <p:cNvPr id="1026" name="Picture 2" descr="Apple refuses to unlock phone of San Bernardino terrorist">
            <a:extLst>
              <a:ext uri="{FF2B5EF4-FFF2-40B4-BE49-F238E27FC236}">
                <a16:creationId xmlns:a16="http://schemas.microsoft.com/office/drawing/2014/main" id="{99188BB6-BA3C-D643-A1EF-FFB70E43B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1" y="1865989"/>
            <a:ext cx="8013699" cy="4495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D380A8-1787-4940-B7D1-58B942DCA135}"/>
              </a:ext>
            </a:extLst>
          </p:cNvPr>
          <p:cNvSpPr txBox="1"/>
          <p:nvPr/>
        </p:nvSpPr>
        <p:spPr>
          <a:xfrm>
            <a:off x="6096000" y="4113581"/>
            <a:ext cx="5334527" cy="830997"/>
          </a:xfrm>
          <a:prstGeom prst="rect">
            <a:avLst/>
          </a:prstGeom>
          <a:solidFill>
            <a:schemeClr val="bg1"/>
          </a:solidFill>
          <a:ln w="38100">
            <a:solidFill>
              <a:schemeClr val="tx1"/>
            </a:solidFill>
          </a:ln>
          <a:effectLst>
            <a:outerShdw blurRad="50800" dist="38100" dir="2700000" sx="104000" sy="104000" algn="tl" rotWithShape="0">
              <a:prstClr val="black">
                <a:alpha val="40000"/>
              </a:prstClr>
            </a:outerShdw>
          </a:effectLst>
        </p:spPr>
        <p:txBody>
          <a:bodyPr wrap="square" rtlCol="0">
            <a:spAutoFit/>
          </a:bodyPr>
          <a:lstStyle/>
          <a:p>
            <a:r>
              <a:rPr lang="en-US" sz="2400" dirty="0"/>
              <a:t>2016: FBI attempted to compel Apple to unlock San Bernardino killer’s phone</a:t>
            </a:r>
          </a:p>
        </p:txBody>
      </p:sp>
    </p:spTree>
    <p:extLst>
      <p:ext uri="{BB962C8B-B14F-4D97-AF65-F5344CB8AC3E}">
        <p14:creationId xmlns:p14="http://schemas.microsoft.com/office/powerpoint/2010/main" val="168472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Technical Details of the Apple-FBI Dispute</a:t>
            </a:r>
          </a:p>
        </p:txBody>
      </p:sp>
      <p:sp>
        <p:nvSpPr>
          <p:cNvPr id="9220" name="Rectangle 3">
            <a:extLst>
              <a:ext uri="{FF2B5EF4-FFF2-40B4-BE49-F238E27FC236}">
                <a16:creationId xmlns:a16="http://schemas.microsoft.com/office/drawing/2014/main" id="{05F5EAE6-0B48-8643-ADEE-685D95A5AA65}"/>
              </a:ext>
            </a:extLst>
          </p:cNvPr>
          <p:cNvSpPr>
            <a:spLocks noGrp="1" noChangeArrowheads="1"/>
          </p:cNvSpPr>
          <p:nvPr>
            <p:ph idx="1"/>
          </p:nvPr>
        </p:nvSpPr>
        <p:spPr/>
        <p:txBody>
          <a:bodyPr>
            <a:noAutofit/>
          </a:bodyPr>
          <a:lstStyle/>
          <a:p>
            <a:pPr marL="0" indent="0">
              <a:buNone/>
            </a:pPr>
            <a:r>
              <a:rPr lang="en-US" sz="2000" dirty="0"/>
              <a:t>The court order wanted a </a:t>
            </a:r>
            <a:r>
              <a:rPr lang="en-US" sz="2000" dirty="0">
                <a:solidFill>
                  <a:srgbClr val="C00000"/>
                </a:solidFill>
              </a:rPr>
              <a:t>custom version of the secure enclave firmware</a:t>
            </a:r>
            <a:r>
              <a:rPr lang="en-US" sz="2000" dirty="0"/>
              <a:t> that would…</a:t>
            </a:r>
            <a:br>
              <a:rPr lang="en-US" sz="2000" dirty="0"/>
            </a:br>
            <a:endParaRPr lang="en-US" sz="2000" dirty="0"/>
          </a:p>
          <a:p>
            <a:pPr marL="0" indent="0">
              <a:buNone/>
            </a:pPr>
            <a:endParaRPr lang="en-US" sz="2000" dirty="0"/>
          </a:p>
          <a:p>
            <a:pPr marL="0" indent="0">
              <a:buNone/>
            </a:pPr>
            <a:r>
              <a:rPr lang="en-US" sz="2000" dirty="0"/>
              <a:t>1."it will bypass or disable the auto-erase function whether or not it has been enabled" </a:t>
            </a:r>
          </a:p>
          <a:p>
            <a:pPr marL="0" indent="0">
              <a:buNone/>
            </a:pPr>
            <a:r>
              <a:rPr lang="en-US" sz="2000" dirty="0"/>
              <a:t>2."it will enable the FBI to submit passcodes to the SUBJECT DEVICE for testing electronically via the physical device port, Bluetooth, Wi-Fi, or other protocol"</a:t>
            </a:r>
          </a:p>
          <a:p>
            <a:pPr marL="0" indent="0">
              <a:buNone/>
            </a:pPr>
            <a:r>
              <a:rPr lang="en-US" sz="2000" dirty="0"/>
              <a:t>3."it will ensure that when the FBI submits passcodes to the SUBJECT DEVICE, software running on the device will not purposefully introduce any additional delay between passcode attempts beyond what is incurred by Apple hardware”</a:t>
            </a:r>
          </a:p>
        </p:txBody>
      </p:sp>
      <p:sp>
        <p:nvSpPr>
          <p:cNvPr id="5" name="TextBox 4">
            <a:extLst>
              <a:ext uri="{FF2B5EF4-FFF2-40B4-BE49-F238E27FC236}">
                <a16:creationId xmlns:a16="http://schemas.microsoft.com/office/drawing/2014/main" id="{88CC9493-41BB-B14F-8CBD-DCF2DC1F74D6}"/>
              </a:ext>
            </a:extLst>
          </p:cNvPr>
          <p:cNvSpPr txBox="1"/>
          <p:nvPr/>
        </p:nvSpPr>
        <p:spPr>
          <a:xfrm>
            <a:off x="5334000" y="2677120"/>
            <a:ext cx="6286500" cy="584775"/>
          </a:xfrm>
          <a:prstGeom prst="rect">
            <a:avLst/>
          </a:prstGeom>
          <a:noFill/>
        </p:spPr>
        <p:txBody>
          <a:bodyPr wrap="square">
            <a:spAutoFit/>
          </a:bodyPr>
          <a:lstStyle/>
          <a:p>
            <a:pPr marL="0" indent="0">
              <a:buNone/>
            </a:pPr>
            <a:r>
              <a:rPr lang="en-US" sz="1600" dirty="0"/>
              <a:t>this user-configurable feature of iOS 8 automatically deletes keys needed to read encrypted data after ten consecutive incorrect attempts</a:t>
            </a:r>
          </a:p>
        </p:txBody>
      </p:sp>
      <p:grpSp>
        <p:nvGrpSpPr>
          <p:cNvPr id="6" name="Group 5">
            <a:extLst>
              <a:ext uri="{FF2B5EF4-FFF2-40B4-BE49-F238E27FC236}">
                <a16:creationId xmlns:a16="http://schemas.microsoft.com/office/drawing/2014/main" id="{EBD16549-3D89-634B-8FE4-1C6668E8958A}"/>
              </a:ext>
            </a:extLst>
          </p:cNvPr>
          <p:cNvGrpSpPr/>
          <p:nvPr/>
        </p:nvGrpSpPr>
        <p:grpSpPr>
          <a:xfrm>
            <a:off x="4905870" y="3070020"/>
            <a:ext cx="364320" cy="373680"/>
            <a:chOff x="4905870" y="3070020"/>
            <a:chExt cx="364320" cy="37368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1BB40FB-340B-7F44-A659-DE9789E158D4}"/>
                    </a:ext>
                  </a:extLst>
                </p14:cNvPr>
                <p14:cNvContentPartPr/>
                <p14:nvPr/>
              </p14:nvContentPartPr>
              <p14:xfrm>
                <a:off x="4905870" y="3070020"/>
                <a:ext cx="364320" cy="356040"/>
              </p14:xfrm>
            </p:contentPart>
          </mc:Choice>
          <mc:Fallback xmlns="">
            <p:pic>
              <p:nvPicPr>
                <p:cNvPr id="3" name="Ink 2">
                  <a:extLst>
                    <a:ext uri="{FF2B5EF4-FFF2-40B4-BE49-F238E27FC236}">
                      <a16:creationId xmlns:a16="http://schemas.microsoft.com/office/drawing/2014/main" id="{C1BB40FB-340B-7F44-A659-DE9789E158D4}"/>
                    </a:ext>
                  </a:extLst>
                </p:cNvPr>
                <p:cNvPicPr/>
                <p:nvPr/>
              </p:nvPicPr>
              <p:blipFill>
                <a:blip r:embed="rId3"/>
                <a:stretch>
                  <a:fillRect/>
                </a:stretch>
              </p:blipFill>
              <p:spPr>
                <a:xfrm>
                  <a:off x="4896870" y="3061380"/>
                  <a:ext cx="38196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A35AF0F-8B81-E649-AE69-31FEEF6A4513}"/>
                    </a:ext>
                  </a:extLst>
                </p14:cNvPr>
                <p14:cNvContentPartPr/>
                <p14:nvPr/>
              </p14:nvContentPartPr>
              <p14:xfrm>
                <a:off x="4924950" y="3354420"/>
                <a:ext cx="111240" cy="89280"/>
              </p14:xfrm>
            </p:contentPart>
          </mc:Choice>
          <mc:Fallback xmlns="">
            <p:pic>
              <p:nvPicPr>
                <p:cNvPr id="4" name="Ink 3">
                  <a:extLst>
                    <a:ext uri="{FF2B5EF4-FFF2-40B4-BE49-F238E27FC236}">
                      <a16:creationId xmlns:a16="http://schemas.microsoft.com/office/drawing/2014/main" id="{6A35AF0F-8B81-E649-AE69-31FEEF6A4513}"/>
                    </a:ext>
                  </a:extLst>
                </p:cNvPr>
                <p:cNvPicPr/>
                <p:nvPr/>
              </p:nvPicPr>
              <p:blipFill>
                <a:blip r:embed="rId5"/>
                <a:stretch>
                  <a:fillRect/>
                </a:stretch>
              </p:blipFill>
              <p:spPr>
                <a:xfrm>
                  <a:off x="4916310" y="3345420"/>
                  <a:ext cx="128880" cy="106920"/>
                </a:xfrm>
                <a:prstGeom prst="rect">
                  <a:avLst/>
                </a:prstGeom>
              </p:spPr>
            </p:pic>
          </mc:Fallback>
        </mc:AlternateContent>
      </p:grpSp>
    </p:spTree>
    <p:extLst>
      <p:ext uri="{BB962C8B-B14F-4D97-AF65-F5344CB8AC3E}">
        <p14:creationId xmlns:p14="http://schemas.microsoft.com/office/powerpoint/2010/main" val="214471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a:extLst>
              <a:ext uri="{FF2B5EF4-FFF2-40B4-BE49-F238E27FC236}">
                <a16:creationId xmlns:a16="http://schemas.microsoft.com/office/drawing/2014/main" id="{05F5EAE6-0B48-8643-ADEE-685D95A5AA65}"/>
              </a:ext>
            </a:extLst>
          </p:cNvPr>
          <p:cNvSpPr>
            <a:spLocks noGrp="1" noChangeArrowheads="1"/>
          </p:cNvSpPr>
          <p:nvPr>
            <p:ph type="body" idx="1"/>
          </p:nvPr>
        </p:nvSpPr>
        <p:spPr>
          <a:xfrm>
            <a:off x="1066800" y="2960410"/>
            <a:ext cx="10058400" cy="3233393"/>
          </a:xfrm>
        </p:spPr>
        <p:txBody>
          <a:bodyPr>
            <a:normAutofit/>
          </a:bodyPr>
          <a:lstStyle/>
          <a:p>
            <a:pPr marL="0" indent="0">
              <a:buNone/>
            </a:pPr>
            <a:r>
              <a:rPr lang="en-US" sz="2400" b="1" dirty="0">
                <a:solidFill>
                  <a:srgbClr val="C00000"/>
                </a:solidFill>
              </a:rPr>
              <a:t>Secure boot chain</a:t>
            </a:r>
          </a:p>
          <a:p>
            <a:r>
              <a:rPr lang="en-US" sz="2400" dirty="0"/>
              <a:t>When an iOS device is turned on, it executes code from read-only memory known as Boot ROM. This immutable code, known as the hardware root of trust, is laid down during chip fabrication, and is implicitly trusted.</a:t>
            </a:r>
          </a:p>
          <a:p>
            <a:r>
              <a:rPr lang="en-US" sz="2400" dirty="0"/>
              <a:t>The Boot ROM code contains the Apple Root CA public key, which is used to verify that the bootloader is signed by Apple. This is the first step in the chain of trust where each step ensures that the next is signed by Apple.</a:t>
            </a:r>
            <a:endParaRPr lang="en-US" sz="3600" dirty="0"/>
          </a:p>
        </p:txBody>
      </p:sp>
      <p:pic>
        <p:nvPicPr>
          <p:cNvPr id="2" name="Picture 1">
            <a:extLst>
              <a:ext uri="{FF2B5EF4-FFF2-40B4-BE49-F238E27FC236}">
                <a16:creationId xmlns:a16="http://schemas.microsoft.com/office/drawing/2014/main" id="{484752BB-5BEA-7C49-AD94-40A0399249E3}"/>
              </a:ext>
            </a:extLst>
          </p:cNvPr>
          <p:cNvPicPr>
            <a:picLocks noChangeAspect="1"/>
          </p:cNvPicPr>
          <p:nvPr/>
        </p:nvPicPr>
        <p:blipFill>
          <a:blip r:embed="rId2"/>
          <a:srcRect/>
          <a:stretch/>
        </p:blipFill>
        <p:spPr>
          <a:xfrm>
            <a:off x="4724400" y="1664493"/>
            <a:ext cx="6753226" cy="1688307"/>
          </a:xfrm>
          <a:prstGeom prst="rect">
            <a:avLst/>
          </a:prstGeom>
        </p:spPr>
      </p:pic>
      <p:sp>
        <p:nvSpPr>
          <p:cNvPr id="4" name="Title 3">
            <a:extLst>
              <a:ext uri="{FF2B5EF4-FFF2-40B4-BE49-F238E27FC236}">
                <a16:creationId xmlns:a16="http://schemas.microsoft.com/office/drawing/2014/main" id="{789DFE94-CC31-0449-8B10-81A9732084FE}"/>
              </a:ext>
            </a:extLst>
          </p:cNvPr>
          <p:cNvSpPr>
            <a:spLocks noGrp="1"/>
          </p:cNvSpPr>
          <p:nvPr>
            <p:ph type="title"/>
          </p:nvPr>
        </p:nvSpPr>
        <p:spPr/>
        <p:txBody>
          <a:bodyPr/>
          <a:lstStyle/>
          <a:p>
            <a:r>
              <a:rPr lang="en-US" dirty="0"/>
              <a:t>Why Couldn’t FBI Upload Their Own Firmware?</a:t>
            </a:r>
          </a:p>
        </p:txBody>
      </p:sp>
    </p:spTree>
    <p:extLst>
      <p:ext uri="{BB962C8B-B14F-4D97-AF65-F5344CB8AC3E}">
        <p14:creationId xmlns:p14="http://schemas.microsoft.com/office/powerpoint/2010/main" val="370423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Secure Software Updates</a:t>
            </a:r>
          </a:p>
        </p:txBody>
      </p:sp>
      <p:sp>
        <p:nvSpPr>
          <p:cNvPr id="9220" name="Rectangle 3">
            <a:extLst>
              <a:ext uri="{FF2B5EF4-FFF2-40B4-BE49-F238E27FC236}">
                <a16:creationId xmlns:a16="http://schemas.microsoft.com/office/drawing/2014/main" id="{05F5EAE6-0B48-8643-ADEE-685D95A5AA65}"/>
              </a:ext>
            </a:extLst>
          </p:cNvPr>
          <p:cNvSpPr>
            <a:spLocks noGrp="1" noChangeArrowheads="1"/>
          </p:cNvSpPr>
          <p:nvPr>
            <p:ph idx="1"/>
          </p:nvPr>
        </p:nvSpPr>
        <p:spPr>
          <a:xfrm>
            <a:off x="1066800" y="2103120"/>
            <a:ext cx="10458450" cy="4112286"/>
          </a:xfrm>
        </p:spPr>
        <p:txBody>
          <a:bodyPr>
            <a:noAutofit/>
          </a:bodyPr>
          <a:lstStyle/>
          <a:p>
            <a:r>
              <a:rPr lang="en-US" sz="2800" dirty="0"/>
              <a:t>To prevent devices from being downgraded to older versions that lack the security updates, iOS uses System Software Authorization</a:t>
            </a:r>
          </a:p>
          <a:p>
            <a:r>
              <a:rPr lang="en-US" sz="2800" dirty="0"/>
              <a:t>Device connects to Apple with cryptographic descriptors of each component update (e.g., boot loader, kernel, and OS image), current versions, a random nonce, and device-specific Exclusive Chip ID (ECID)</a:t>
            </a:r>
          </a:p>
          <a:p>
            <a:r>
              <a:rPr lang="en-US" sz="2800" dirty="0"/>
              <a:t>Apple signs device-personalized message allowing update, which boot loader verifies, both for main processor and secure enclave</a:t>
            </a:r>
          </a:p>
        </p:txBody>
      </p:sp>
    </p:spTree>
    <p:extLst>
      <p:ext uri="{BB962C8B-B14F-4D97-AF65-F5344CB8AC3E}">
        <p14:creationId xmlns:p14="http://schemas.microsoft.com/office/powerpoint/2010/main" val="16940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DC4FD7B-C767-0D4D-8D42-B423B005A81E}"/>
              </a:ext>
            </a:extLst>
          </p:cNvPr>
          <p:cNvSpPr>
            <a:spLocks noGrp="1"/>
          </p:cNvSpPr>
          <p:nvPr>
            <p:ph type="title"/>
          </p:nvPr>
        </p:nvSpPr>
        <p:spPr/>
        <p:txBody>
          <a:bodyPr/>
          <a:lstStyle/>
          <a:p>
            <a:r>
              <a:rPr lang="en-US" altLang="en-US" dirty="0"/>
              <a:t>Android Isolation</a:t>
            </a:r>
          </a:p>
        </p:txBody>
      </p:sp>
      <p:sp>
        <p:nvSpPr>
          <p:cNvPr id="2" name="Content Placeholder 1">
            <a:extLst>
              <a:ext uri="{FF2B5EF4-FFF2-40B4-BE49-F238E27FC236}">
                <a16:creationId xmlns:a16="http://schemas.microsoft.com/office/drawing/2014/main" id="{09525D2B-8CE8-094A-A360-61528B75E421}"/>
              </a:ext>
            </a:extLst>
          </p:cNvPr>
          <p:cNvSpPr>
            <a:spLocks noGrp="1"/>
          </p:cNvSpPr>
          <p:nvPr>
            <p:ph idx="1"/>
          </p:nvPr>
        </p:nvSpPr>
        <p:spPr>
          <a:xfrm>
            <a:off x="1066799" y="2103120"/>
            <a:ext cx="6572251" cy="3849624"/>
          </a:xfrm>
        </p:spPr>
        <p:txBody>
          <a:bodyPr>
            <a:normAutofit/>
          </a:bodyPr>
          <a:lstStyle/>
          <a:p>
            <a:r>
              <a:rPr lang="en-US" sz="2800" dirty="0"/>
              <a:t>Based on SE Linux (Linux with sandboxes)</a:t>
            </a:r>
          </a:p>
          <a:p>
            <a:r>
              <a:rPr lang="en-US" sz="2800" dirty="0"/>
              <a:t>Applications run as separate user IDs, in separate processes</a:t>
            </a:r>
          </a:p>
          <a:p>
            <a:pPr lvl="1"/>
            <a:r>
              <a:rPr lang="en-US" sz="2400" dirty="0"/>
              <a:t>Attacks compromise the application, but not the entire system</a:t>
            </a:r>
          </a:p>
          <a:p>
            <a:r>
              <a:rPr lang="en-US" sz="2800" dirty="0"/>
              <a:t>To escape sandbox, must compromise Linux kernel</a:t>
            </a:r>
          </a:p>
        </p:txBody>
      </p:sp>
      <p:pic>
        <p:nvPicPr>
          <p:cNvPr id="3" name="Picture 2">
            <a:extLst>
              <a:ext uri="{FF2B5EF4-FFF2-40B4-BE49-F238E27FC236}">
                <a16:creationId xmlns:a16="http://schemas.microsoft.com/office/drawing/2014/main" id="{FE2CCF57-9342-9C4C-BBA7-37C02A90EFC8}"/>
              </a:ext>
            </a:extLst>
          </p:cNvPr>
          <p:cNvPicPr>
            <a:picLocks noChangeAspect="1"/>
          </p:cNvPicPr>
          <p:nvPr/>
        </p:nvPicPr>
        <p:blipFill rotWithShape="1">
          <a:blip r:embed="rId2"/>
          <a:srcRect l="62557"/>
          <a:stretch/>
        </p:blipFill>
        <p:spPr>
          <a:xfrm>
            <a:off x="8039099" y="1594711"/>
            <a:ext cx="3628975" cy="3668577"/>
          </a:xfrm>
          <a:prstGeom prst="rect">
            <a:avLst/>
          </a:prstGeom>
        </p:spPr>
      </p:pic>
    </p:spTree>
    <p:extLst>
      <p:ext uri="{BB962C8B-B14F-4D97-AF65-F5344CB8AC3E}">
        <p14:creationId xmlns:p14="http://schemas.microsoft.com/office/powerpoint/2010/main" val="1963658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DC4FD7B-C767-0D4D-8D42-B423B005A81E}"/>
              </a:ext>
            </a:extLst>
          </p:cNvPr>
          <p:cNvSpPr>
            <a:spLocks noGrp="1"/>
          </p:cNvSpPr>
          <p:nvPr>
            <p:ph type="title"/>
          </p:nvPr>
        </p:nvSpPr>
        <p:spPr/>
        <p:txBody>
          <a:bodyPr/>
          <a:lstStyle/>
          <a:p>
            <a:r>
              <a:rPr lang="en-US" altLang="en-US" dirty="0"/>
              <a:t>Structure of Android Applications</a:t>
            </a:r>
          </a:p>
        </p:txBody>
      </p:sp>
      <p:pic>
        <p:nvPicPr>
          <p:cNvPr id="5122" name="Picture 2">
            <a:extLst>
              <a:ext uri="{FF2B5EF4-FFF2-40B4-BE49-F238E27FC236}">
                <a16:creationId xmlns:a16="http://schemas.microsoft.com/office/drawing/2014/main" id="{A5E70414-929B-BE42-98A1-A495C164EBB4}"/>
              </a:ext>
            </a:extLst>
          </p:cNvPr>
          <p:cNvPicPr>
            <a:picLocks noChangeAspect="1" noChangeArrowheads="1"/>
          </p:cNvPicPr>
          <p:nvPr/>
        </p:nvPicPr>
        <p:blipFill rotWithShape="1">
          <a:blip r:embed="rId2"/>
          <a:srcRect l="17897" r="19687"/>
          <a:stretch/>
        </p:blipFill>
        <p:spPr bwMode="auto">
          <a:xfrm>
            <a:off x="2038350" y="2014194"/>
            <a:ext cx="5314950" cy="34061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FAC81F-0B74-8749-AD85-42CBBDB38FBB}"/>
              </a:ext>
            </a:extLst>
          </p:cNvPr>
          <p:cNvSpPr txBox="1"/>
          <p:nvPr/>
        </p:nvSpPr>
        <p:spPr>
          <a:xfrm>
            <a:off x="1711386" y="6177306"/>
            <a:ext cx="10094430" cy="307777"/>
          </a:xfrm>
          <a:prstGeom prst="rect">
            <a:avLst/>
          </a:prstGeom>
          <a:noFill/>
        </p:spPr>
        <p:txBody>
          <a:bodyPr wrap="none" rtlCol="0">
            <a:spAutoFit/>
          </a:bodyPr>
          <a:lstStyle/>
          <a:p>
            <a:r>
              <a:rPr lang="en-US" sz="1400" i="1" dirty="0"/>
              <a:t>Image source: https://</a:t>
            </a:r>
            <a:r>
              <a:rPr lang="en-US" sz="1400" i="1" dirty="0" err="1"/>
              <a:t>medium.com</a:t>
            </a:r>
            <a:r>
              <a:rPr lang="en-US" sz="1400" i="1" dirty="0"/>
              <a:t>/@</a:t>
            </a:r>
            <a:r>
              <a:rPr lang="en-US" sz="1400" i="1" dirty="0" err="1"/>
              <a:t>Abderraouf</a:t>
            </a:r>
            <a:r>
              <a:rPr lang="en-US" sz="1400" i="1" dirty="0"/>
              <a:t>/understand-android-basics-part-1-application-activity-and-lifecycle-b559bb1e40e</a:t>
            </a:r>
          </a:p>
        </p:txBody>
      </p:sp>
      <p:sp>
        <p:nvSpPr>
          <p:cNvPr id="7" name="TextBox 6">
            <a:extLst>
              <a:ext uri="{FF2B5EF4-FFF2-40B4-BE49-F238E27FC236}">
                <a16:creationId xmlns:a16="http://schemas.microsoft.com/office/drawing/2014/main" id="{C7695996-A552-F142-B87D-6C552C6DCC47}"/>
              </a:ext>
            </a:extLst>
          </p:cNvPr>
          <p:cNvSpPr txBox="1"/>
          <p:nvPr/>
        </p:nvSpPr>
        <p:spPr>
          <a:xfrm>
            <a:off x="1047750" y="2476500"/>
            <a:ext cx="1511952" cy="369332"/>
          </a:xfrm>
          <a:prstGeom prst="rect">
            <a:avLst/>
          </a:prstGeom>
          <a:noFill/>
        </p:spPr>
        <p:txBody>
          <a:bodyPr wrap="none" rtlCol="0">
            <a:spAutoFit/>
          </a:bodyPr>
          <a:lstStyle/>
          <a:p>
            <a:r>
              <a:rPr lang="en-US" dirty="0"/>
              <a:t>User interface</a:t>
            </a:r>
          </a:p>
        </p:txBody>
      </p:sp>
      <p:sp>
        <p:nvSpPr>
          <p:cNvPr id="10" name="TextBox 9">
            <a:extLst>
              <a:ext uri="{FF2B5EF4-FFF2-40B4-BE49-F238E27FC236}">
                <a16:creationId xmlns:a16="http://schemas.microsoft.com/office/drawing/2014/main" id="{629E8257-8E20-8D4E-A6C2-3117F1204512}"/>
              </a:ext>
            </a:extLst>
          </p:cNvPr>
          <p:cNvSpPr txBox="1"/>
          <p:nvPr/>
        </p:nvSpPr>
        <p:spPr>
          <a:xfrm>
            <a:off x="1047750" y="4326903"/>
            <a:ext cx="1511952" cy="646331"/>
          </a:xfrm>
          <a:prstGeom prst="rect">
            <a:avLst/>
          </a:prstGeom>
          <a:noFill/>
        </p:spPr>
        <p:txBody>
          <a:bodyPr wrap="square" rtlCol="0">
            <a:spAutoFit/>
          </a:bodyPr>
          <a:lstStyle/>
          <a:p>
            <a:r>
              <a:rPr lang="en-US" dirty="0"/>
              <a:t>Background processing</a:t>
            </a:r>
          </a:p>
        </p:txBody>
      </p:sp>
      <p:sp>
        <p:nvSpPr>
          <p:cNvPr id="11" name="TextBox 10">
            <a:extLst>
              <a:ext uri="{FF2B5EF4-FFF2-40B4-BE49-F238E27FC236}">
                <a16:creationId xmlns:a16="http://schemas.microsoft.com/office/drawing/2014/main" id="{E5F7C244-427D-F848-B26F-084939AEDBE7}"/>
              </a:ext>
            </a:extLst>
          </p:cNvPr>
          <p:cNvSpPr txBox="1"/>
          <p:nvPr/>
        </p:nvSpPr>
        <p:spPr>
          <a:xfrm>
            <a:off x="7200900" y="4455425"/>
            <a:ext cx="1425390" cy="369332"/>
          </a:xfrm>
          <a:prstGeom prst="rect">
            <a:avLst/>
          </a:prstGeom>
          <a:noFill/>
        </p:spPr>
        <p:txBody>
          <a:bodyPr wrap="none" rtlCol="0">
            <a:spAutoFit/>
          </a:bodyPr>
          <a:lstStyle/>
          <a:p>
            <a:r>
              <a:rPr lang="en-US" dirty="0"/>
              <a:t>Data storage</a:t>
            </a:r>
          </a:p>
        </p:txBody>
      </p:sp>
      <p:sp>
        <p:nvSpPr>
          <p:cNvPr id="8" name="TextBox 7">
            <a:extLst>
              <a:ext uri="{FF2B5EF4-FFF2-40B4-BE49-F238E27FC236}">
                <a16:creationId xmlns:a16="http://schemas.microsoft.com/office/drawing/2014/main" id="{01684283-08F4-6B4E-81C4-1DD8CB2D302E}"/>
              </a:ext>
            </a:extLst>
          </p:cNvPr>
          <p:cNvSpPr txBox="1"/>
          <p:nvPr/>
        </p:nvSpPr>
        <p:spPr>
          <a:xfrm>
            <a:off x="7091085" y="2338000"/>
            <a:ext cx="1943100" cy="646331"/>
          </a:xfrm>
          <a:prstGeom prst="rect">
            <a:avLst/>
          </a:prstGeom>
          <a:noFill/>
        </p:spPr>
        <p:txBody>
          <a:bodyPr wrap="square" rtlCol="0">
            <a:spAutoFit/>
          </a:bodyPr>
          <a:lstStyle/>
          <a:p>
            <a:r>
              <a:rPr lang="en-US" dirty="0"/>
              <a:t>Messages from other apps</a:t>
            </a:r>
          </a:p>
        </p:txBody>
      </p:sp>
      <p:sp>
        <p:nvSpPr>
          <p:cNvPr id="9" name="TextBox 8">
            <a:extLst>
              <a:ext uri="{FF2B5EF4-FFF2-40B4-BE49-F238E27FC236}">
                <a16:creationId xmlns:a16="http://schemas.microsoft.com/office/drawing/2014/main" id="{B986EF1A-0DE6-7B43-A0E5-CC085D9EC4FE}"/>
              </a:ext>
            </a:extLst>
          </p:cNvPr>
          <p:cNvSpPr txBox="1"/>
          <p:nvPr/>
        </p:nvSpPr>
        <p:spPr>
          <a:xfrm>
            <a:off x="9091335" y="2384166"/>
            <a:ext cx="2476500" cy="1200329"/>
          </a:xfrm>
          <a:prstGeom prst="rect">
            <a:avLst/>
          </a:prstGeom>
          <a:noFill/>
          <a:ln w="38100">
            <a:solidFill>
              <a:schemeClr val="tx1"/>
            </a:solidFill>
          </a:ln>
        </p:spPr>
        <p:txBody>
          <a:bodyPr wrap="square" rtlCol="0">
            <a:spAutoFit/>
          </a:bodyPr>
          <a:lstStyle/>
          <a:p>
            <a:r>
              <a:rPr lang="en-US" dirty="0">
                <a:solidFill>
                  <a:srgbClr val="C00000"/>
                </a:solidFill>
              </a:rPr>
              <a:t>Intents</a:t>
            </a:r>
            <a:r>
              <a:rPr lang="en-US" dirty="0"/>
              <a:t> are primary messaging mechanism for interaction between components</a:t>
            </a:r>
          </a:p>
        </p:txBody>
      </p:sp>
    </p:spTree>
    <p:extLst>
      <p:ext uri="{BB962C8B-B14F-4D97-AF65-F5344CB8AC3E}">
        <p14:creationId xmlns:p14="http://schemas.microsoft.com/office/powerpoint/2010/main" val="2306314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Where Users Spend Time</a:t>
            </a:r>
          </a:p>
        </p:txBody>
      </p:sp>
      <p:pic>
        <p:nvPicPr>
          <p:cNvPr id="3" name="Picture 2">
            <a:extLst>
              <a:ext uri="{FF2B5EF4-FFF2-40B4-BE49-F238E27FC236}">
                <a16:creationId xmlns:a16="http://schemas.microsoft.com/office/drawing/2014/main" id="{65A6883B-A7F8-AC43-B4A9-794675D57A4E}"/>
              </a:ext>
            </a:extLst>
          </p:cNvPr>
          <p:cNvPicPr>
            <a:picLocks noChangeAspect="1"/>
          </p:cNvPicPr>
          <p:nvPr/>
        </p:nvPicPr>
        <p:blipFill>
          <a:blip r:embed="rId2"/>
          <a:stretch>
            <a:fillRect/>
          </a:stretch>
        </p:blipFill>
        <p:spPr>
          <a:xfrm>
            <a:off x="1200149" y="1773346"/>
            <a:ext cx="9277351" cy="4442059"/>
          </a:xfrm>
          <a:prstGeom prst="rect">
            <a:avLst/>
          </a:prstGeom>
        </p:spPr>
      </p:pic>
    </p:spTree>
    <p:extLst>
      <p:ext uri="{BB962C8B-B14F-4D97-AF65-F5344CB8AC3E}">
        <p14:creationId xmlns:p14="http://schemas.microsoft.com/office/powerpoint/2010/main" val="2906202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19EE818B-EBFB-A143-862B-8EAF52DF3BCE}"/>
              </a:ext>
            </a:extLst>
          </p:cNvPr>
          <p:cNvSpPr>
            <a:spLocks noGrp="1"/>
          </p:cNvSpPr>
          <p:nvPr>
            <p:ph type="title"/>
          </p:nvPr>
        </p:nvSpPr>
        <p:spPr/>
        <p:txBody>
          <a:bodyPr/>
          <a:lstStyle/>
          <a:p>
            <a:r>
              <a:rPr lang="en-US" altLang="en-US"/>
              <a:t>Android Security Model</a:t>
            </a:r>
          </a:p>
        </p:txBody>
      </p:sp>
      <p:sp>
        <p:nvSpPr>
          <p:cNvPr id="7171" name="Content Placeholder 2">
            <a:extLst>
              <a:ext uri="{FF2B5EF4-FFF2-40B4-BE49-F238E27FC236}">
                <a16:creationId xmlns:a16="http://schemas.microsoft.com/office/drawing/2014/main" id="{0C90124B-9F55-594D-BF36-B6FF176329D5}"/>
              </a:ext>
            </a:extLst>
          </p:cNvPr>
          <p:cNvSpPr>
            <a:spLocks noGrp="1"/>
          </p:cNvSpPr>
          <p:nvPr>
            <p:ph idx="1"/>
          </p:nvPr>
        </p:nvSpPr>
        <p:spPr>
          <a:xfrm>
            <a:off x="1066800" y="2103120"/>
            <a:ext cx="9563100" cy="1994217"/>
          </a:xfrm>
        </p:spPr>
        <p:txBody>
          <a:bodyPr>
            <a:noAutofit/>
          </a:bodyPr>
          <a:lstStyle/>
          <a:p>
            <a:r>
              <a:rPr lang="en-US" altLang="en-US" sz="2400" dirty="0"/>
              <a:t>Based on </a:t>
            </a:r>
            <a:r>
              <a:rPr lang="en-US" altLang="en-US" sz="2400" dirty="0">
                <a:solidFill>
                  <a:srgbClr val="C00000"/>
                </a:solidFill>
              </a:rPr>
              <a:t>permission labels </a:t>
            </a:r>
            <a:r>
              <a:rPr lang="en-US" altLang="en-US" sz="2400" dirty="0"/>
              <a:t>assigned to applications and components</a:t>
            </a:r>
          </a:p>
          <a:p>
            <a:r>
              <a:rPr lang="en-US" altLang="en-US" sz="2400" dirty="0"/>
              <a:t>Every app runs as a separate user</a:t>
            </a:r>
          </a:p>
          <a:p>
            <a:pPr lvl="1"/>
            <a:r>
              <a:rPr lang="en-US" altLang="en-US" sz="2000" dirty="0"/>
              <a:t>Underlying Unix OS provides system-level isolation</a:t>
            </a:r>
          </a:p>
          <a:p>
            <a:r>
              <a:rPr lang="en-US" altLang="en-US" sz="2400" dirty="0"/>
              <a:t>Android middleware mediates inter-component communication </a:t>
            </a:r>
          </a:p>
          <a:p>
            <a:pPr lvl="1"/>
            <a:endParaRPr lang="en-US" altLang="en-US" sz="2000" dirty="0"/>
          </a:p>
        </p:txBody>
      </p:sp>
      <p:pic>
        <p:nvPicPr>
          <p:cNvPr id="7173" name="Picture 2">
            <a:extLst>
              <a:ext uri="{FF2B5EF4-FFF2-40B4-BE49-F238E27FC236}">
                <a16:creationId xmlns:a16="http://schemas.microsoft.com/office/drawing/2014/main" id="{7254533E-472D-654A-AA2F-0E3BB8140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4224363"/>
            <a:ext cx="749617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2D85984-29C6-AB4D-A5B0-CCF7E743F2AB}"/>
              </a:ext>
            </a:extLst>
          </p:cNvPr>
          <p:cNvSpPr>
            <a:spLocks noChangeArrowheads="1"/>
          </p:cNvSpPr>
          <p:nvPr/>
        </p:nvSpPr>
        <p:spPr bwMode="auto">
          <a:xfrm>
            <a:off x="8915400" y="4240716"/>
            <a:ext cx="2628900" cy="1477328"/>
          </a:xfrm>
          <a:prstGeom prst="rect">
            <a:avLst/>
          </a:prstGeom>
          <a:noFill/>
          <a:ln w="9525">
            <a:noFill/>
            <a:miter lim="800000"/>
            <a:headEnd/>
            <a:tailEnd/>
          </a:ln>
        </p:spPr>
        <p:txBody>
          <a:bodyPr wrap="square">
            <a:spAutoFit/>
          </a:bodyPr>
          <a:lstStyle/>
          <a:p>
            <a:pPr eaLnBrk="0" hangingPunct="0">
              <a:spcBef>
                <a:spcPct val="20000"/>
              </a:spcBef>
              <a:buClr>
                <a:schemeClr val="accent2"/>
              </a:buClr>
              <a:defRPr/>
            </a:pPr>
            <a:r>
              <a:rPr lang="en-US" dirty="0"/>
              <a:t>Access permitted if labels assigned to the invoked component are in the collection of invoking component</a:t>
            </a:r>
          </a:p>
        </p:txBody>
      </p:sp>
    </p:spTree>
    <p:extLst>
      <p:ext uri="{BB962C8B-B14F-4D97-AF65-F5344CB8AC3E}">
        <p14:creationId xmlns:p14="http://schemas.microsoft.com/office/powerpoint/2010/main" val="3750854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228F5D34-F803-FA4D-8FE0-36C5770D7E8A}"/>
              </a:ext>
            </a:extLst>
          </p:cNvPr>
          <p:cNvSpPr>
            <a:spLocks noGrp="1"/>
          </p:cNvSpPr>
          <p:nvPr>
            <p:ph type="title"/>
          </p:nvPr>
        </p:nvSpPr>
        <p:spPr/>
        <p:txBody>
          <a:bodyPr/>
          <a:lstStyle/>
          <a:p>
            <a:r>
              <a:rPr lang="en-US" altLang="en-US"/>
              <a:t>Mandatory Access Control</a:t>
            </a:r>
          </a:p>
        </p:txBody>
      </p:sp>
      <p:sp>
        <p:nvSpPr>
          <p:cNvPr id="8195" name="Content Placeholder 2">
            <a:extLst>
              <a:ext uri="{FF2B5EF4-FFF2-40B4-BE49-F238E27FC236}">
                <a16:creationId xmlns:a16="http://schemas.microsoft.com/office/drawing/2014/main" id="{55582C58-ECB2-F547-950C-F962D694B9EF}"/>
              </a:ext>
            </a:extLst>
          </p:cNvPr>
          <p:cNvSpPr>
            <a:spLocks noGrp="1"/>
          </p:cNvSpPr>
          <p:nvPr>
            <p:ph idx="1"/>
          </p:nvPr>
        </p:nvSpPr>
        <p:spPr>
          <a:xfrm>
            <a:off x="1066800" y="2103120"/>
            <a:ext cx="7581900" cy="3849624"/>
          </a:xfrm>
        </p:spPr>
        <p:txBody>
          <a:bodyPr>
            <a:normAutofit/>
          </a:bodyPr>
          <a:lstStyle/>
          <a:p>
            <a:r>
              <a:rPr lang="en-US" altLang="en-US" sz="2400" dirty="0"/>
              <a:t>Permission labels are set (via manifest) when app is installed and cannot be changed </a:t>
            </a:r>
          </a:p>
          <a:p>
            <a:r>
              <a:rPr lang="en-US" altLang="en-US" sz="2400" dirty="0"/>
              <a:t>Permission labels only restrict access to components, they do not control information flow </a:t>
            </a:r>
          </a:p>
          <a:p>
            <a:r>
              <a:rPr lang="en-US" altLang="en-US" sz="2400" dirty="0"/>
              <a:t>Apps may contain “private” components that should never be accessed by another app (example?)</a:t>
            </a:r>
          </a:p>
          <a:p>
            <a:r>
              <a:rPr lang="en-US" altLang="en-US" sz="2400" dirty="0"/>
              <a:t>If a public component doesn’t have explicit permissions listed, it can be accessed by any app</a:t>
            </a:r>
          </a:p>
          <a:p>
            <a:pPr lvl="1"/>
            <a:endParaRPr lang="en-US" altLang="en-US" sz="2000" dirty="0"/>
          </a:p>
        </p:txBody>
      </p:sp>
      <p:sp>
        <p:nvSpPr>
          <p:cNvPr id="5" name="Rectangle 4">
            <a:extLst>
              <a:ext uri="{FF2B5EF4-FFF2-40B4-BE49-F238E27FC236}">
                <a16:creationId xmlns:a16="http://schemas.microsoft.com/office/drawing/2014/main" id="{82F748C4-BE3D-E349-8ED2-0C7183E8E525}"/>
              </a:ext>
            </a:extLst>
          </p:cNvPr>
          <p:cNvSpPr>
            <a:spLocks noChangeArrowheads="1"/>
          </p:cNvSpPr>
          <p:nvPr/>
        </p:nvSpPr>
        <p:spPr bwMode="auto">
          <a:xfrm>
            <a:off x="1066800" y="4822470"/>
            <a:ext cx="7581900" cy="1130274"/>
          </a:xfrm>
          <a:prstGeom prst="rect">
            <a:avLst/>
          </a:prstGeom>
          <a:noFill/>
          <a:ln w="38100" algn="ctr">
            <a:solidFill>
              <a:srgbClr val="FF0000"/>
            </a:solidFill>
            <a:round/>
            <a:headEnd type="none" w="lg" len="lg"/>
            <a:tailEnd type="stealth" w="lg" len="lg"/>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algn="ctr">
              <a:spcBef>
                <a:spcPct val="20000"/>
              </a:spcBef>
              <a:buClr>
                <a:schemeClr val="accent2"/>
              </a:buClr>
            </a:pPr>
            <a:endParaRPr lang="en-US" altLang="en-US">
              <a:solidFill>
                <a:schemeClr val="tx1"/>
              </a:solidFill>
            </a:endParaRPr>
          </a:p>
        </p:txBody>
      </p:sp>
      <p:sp>
        <p:nvSpPr>
          <p:cNvPr id="2" name="TextBox 1">
            <a:extLst>
              <a:ext uri="{FF2B5EF4-FFF2-40B4-BE49-F238E27FC236}">
                <a16:creationId xmlns:a16="http://schemas.microsoft.com/office/drawing/2014/main" id="{CF0E8936-7E88-0E47-84E9-93AC08C6F1CF}"/>
              </a:ext>
            </a:extLst>
          </p:cNvPr>
          <p:cNvSpPr txBox="1"/>
          <p:nvPr/>
        </p:nvSpPr>
        <p:spPr>
          <a:xfrm>
            <a:off x="8820150" y="3429000"/>
            <a:ext cx="1444626" cy="369332"/>
          </a:xfrm>
          <a:prstGeom prst="rect">
            <a:avLst/>
          </a:prstGeom>
          <a:noFill/>
        </p:spPr>
        <p:txBody>
          <a:bodyPr wrap="none" rtlCol="0">
            <a:spAutoFit/>
          </a:bodyPr>
          <a:lstStyle/>
          <a:p>
            <a:r>
              <a:rPr lang="en-US" dirty="0"/>
              <a:t>Means what?</a:t>
            </a:r>
          </a:p>
        </p:txBody>
      </p:sp>
      <p:grpSp>
        <p:nvGrpSpPr>
          <p:cNvPr id="8" name="Group 7">
            <a:extLst>
              <a:ext uri="{FF2B5EF4-FFF2-40B4-BE49-F238E27FC236}">
                <a16:creationId xmlns:a16="http://schemas.microsoft.com/office/drawing/2014/main" id="{BB6C829E-FC2D-C542-9B68-429797F8258F}"/>
              </a:ext>
            </a:extLst>
          </p:cNvPr>
          <p:cNvGrpSpPr/>
          <p:nvPr/>
        </p:nvGrpSpPr>
        <p:grpSpPr>
          <a:xfrm>
            <a:off x="8312190" y="3556020"/>
            <a:ext cx="398160" cy="238320"/>
            <a:chOff x="8312190" y="3556020"/>
            <a:chExt cx="398160" cy="23832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949592F-AAFD-C940-860F-6C8F8424BF6D}"/>
                    </a:ext>
                  </a:extLst>
                </p14:cNvPr>
                <p14:cNvContentPartPr/>
                <p14:nvPr/>
              </p14:nvContentPartPr>
              <p14:xfrm>
                <a:off x="8312190" y="3556020"/>
                <a:ext cx="398160" cy="104760"/>
              </p14:xfrm>
            </p:contentPart>
          </mc:Choice>
          <mc:Fallback xmlns="">
            <p:pic>
              <p:nvPicPr>
                <p:cNvPr id="6" name="Ink 5">
                  <a:extLst>
                    <a:ext uri="{FF2B5EF4-FFF2-40B4-BE49-F238E27FC236}">
                      <a16:creationId xmlns:a16="http://schemas.microsoft.com/office/drawing/2014/main" id="{2949592F-AAFD-C940-860F-6C8F8424BF6D}"/>
                    </a:ext>
                  </a:extLst>
                </p:cNvPr>
                <p:cNvPicPr/>
                <p:nvPr/>
              </p:nvPicPr>
              <p:blipFill>
                <a:blip r:embed="rId4"/>
                <a:stretch>
                  <a:fillRect/>
                </a:stretch>
              </p:blipFill>
              <p:spPr>
                <a:xfrm>
                  <a:off x="8294550" y="3538020"/>
                  <a:ext cx="433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520419B-7F90-7B45-804A-D14782E97296}"/>
                    </a:ext>
                  </a:extLst>
                </p14:cNvPr>
                <p14:cNvContentPartPr/>
                <p14:nvPr/>
              </p14:nvContentPartPr>
              <p14:xfrm>
                <a:off x="8330910" y="3678420"/>
                <a:ext cx="120240" cy="115920"/>
              </p14:xfrm>
            </p:contentPart>
          </mc:Choice>
          <mc:Fallback xmlns="">
            <p:pic>
              <p:nvPicPr>
                <p:cNvPr id="7" name="Ink 6">
                  <a:extLst>
                    <a:ext uri="{FF2B5EF4-FFF2-40B4-BE49-F238E27FC236}">
                      <a16:creationId xmlns:a16="http://schemas.microsoft.com/office/drawing/2014/main" id="{2520419B-7F90-7B45-804A-D14782E97296}"/>
                    </a:ext>
                  </a:extLst>
                </p:cNvPr>
                <p:cNvPicPr/>
                <p:nvPr/>
              </p:nvPicPr>
              <p:blipFill>
                <a:blip r:embed="rId6"/>
                <a:stretch>
                  <a:fillRect/>
                </a:stretch>
              </p:blipFill>
              <p:spPr>
                <a:xfrm>
                  <a:off x="8313270" y="3660420"/>
                  <a:ext cx="155880" cy="151560"/>
                </a:xfrm>
                <a:prstGeom prst="rect">
                  <a:avLst/>
                </a:prstGeom>
              </p:spPr>
            </p:pic>
          </mc:Fallback>
        </mc:AlternateContent>
      </p:grpSp>
    </p:spTree>
    <p:extLst>
      <p:ext uri="{BB962C8B-B14F-4D97-AF65-F5344CB8AC3E}">
        <p14:creationId xmlns:p14="http://schemas.microsoft.com/office/powerpoint/2010/main" val="1812693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B4AB381-C589-1F46-8C7B-9B700E6CE80B}"/>
              </a:ext>
            </a:extLst>
          </p:cNvPr>
          <p:cNvSpPr>
            <a:spLocks noGrp="1"/>
          </p:cNvSpPr>
          <p:nvPr>
            <p:ph type="title"/>
          </p:nvPr>
        </p:nvSpPr>
        <p:spPr/>
        <p:txBody>
          <a:bodyPr/>
          <a:lstStyle/>
          <a:p>
            <a:r>
              <a:rPr lang="en-US" altLang="en-US"/>
              <a:t>System API Access</a:t>
            </a:r>
          </a:p>
        </p:txBody>
      </p:sp>
      <p:sp>
        <p:nvSpPr>
          <p:cNvPr id="9219" name="Content Placeholder 2">
            <a:extLst>
              <a:ext uri="{FF2B5EF4-FFF2-40B4-BE49-F238E27FC236}">
                <a16:creationId xmlns:a16="http://schemas.microsoft.com/office/drawing/2014/main" id="{7FF268F9-8D6C-6E4B-947D-314F0F7E63A0}"/>
              </a:ext>
            </a:extLst>
          </p:cNvPr>
          <p:cNvSpPr>
            <a:spLocks noGrp="1"/>
          </p:cNvSpPr>
          <p:nvPr>
            <p:ph idx="1"/>
          </p:nvPr>
        </p:nvSpPr>
        <p:spPr>
          <a:xfrm>
            <a:off x="1066800" y="2103120"/>
            <a:ext cx="8039100" cy="3849624"/>
          </a:xfrm>
        </p:spPr>
        <p:txBody>
          <a:bodyPr>
            <a:normAutofit/>
          </a:bodyPr>
          <a:lstStyle/>
          <a:p>
            <a:r>
              <a:rPr lang="en-US" altLang="en-US" sz="2400" dirty="0"/>
              <a:t>System functionality (</a:t>
            </a:r>
            <a:r>
              <a:rPr lang="en-US" altLang="en-US" sz="2400" dirty="0" err="1"/>
              <a:t>eg</a:t>
            </a:r>
            <a:r>
              <a:rPr lang="en-US" altLang="en-US" sz="2400" dirty="0"/>
              <a:t>, camera, networking) is accessed via Android API, not system components</a:t>
            </a:r>
          </a:p>
          <a:p>
            <a:r>
              <a:rPr lang="en-US" altLang="en-US" sz="2400" dirty="0"/>
              <a:t>App must declare the corresponding permission label in its manifest + user must approve at the time of app installation</a:t>
            </a:r>
          </a:p>
          <a:p>
            <a:r>
              <a:rPr lang="en-US" altLang="en-US" sz="2400" dirty="0"/>
              <a:t>Signature permissions are used to restrict access only to certain developers</a:t>
            </a:r>
          </a:p>
          <a:p>
            <a:pPr lvl="1"/>
            <a:r>
              <a:rPr lang="en-US" altLang="en-US" sz="2000" dirty="0"/>
              <a:t>Example: Only Google apps can directly use telephony API</a:t>
            </a:r>
          </a:p>
          <a:p>
            <a:pPr lvl="1"/>
            <a:endParaRPr lang="en-US" altLang="en-US" sz="2400" dirty="0"/>
          </a:p>
        </p:txBody>
      </p:sp>
      <p:pic>
        <p:nvPicPr>
          <p:cNvPr id="4" name="Picture 2" descr="Android app permissions: What they are and how to use them | Android Central">
            <a:extLst>
              <a:ext uri="{FF2B5EF4-FFF2-40B4-BE49-F238E27FC236}">
                <a16:creationId xmlns:a16="http://schemas.microsoft.com/office/drawing/2014/main" id="{3B98EC9D-A80F-0348-918C-84C58A3D81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28" r="14784"/>
          <a:stretch/>
        </p:blipFill>
        <p:spPr bwMode="auto">
          <a:xfrm>
            <a:off x="9258300" y="642594"/>
            <a:ext cx="2413073" cy="247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390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D461B398-90B6-FA48-AA09-4163A9561EAD}"/>
              </a:ext>
            </a:extLst>
          </p:cNvPr>
          <p:cNvSpPr>
            <a:spLocks noGrp="1"/>
          </p:cNvSpPr>
          <p:nvPr>
            <p:ph type="title"/>
          </p:nvPr>
        </p:nvSpPr>
        <p:spPr/>
        <p:txBody>
          <a:bodyPr/>
          <a:lstStyle/>
          <a:p>
            <a:r>
              <a:rPr lang="en-US" altLang="en-US"/>
              <a:t>Permissions: Not Just Android</a:t>
            </a:r>
          </a:p>
        </p:txBody>
      </p:sp>
      <p:pic>
        <p:nvPicPr>
          <p:cNvPr id="17412" name="Picture 2">
            <a:extLst>
              <a:ext uri="{FF2B5EF4-FFF2-40B4-BE49-F238E27FC236}">
                <a16:creationId xmlns:a16="http://schemas.microsoft.com/office/drawing/2014/main" id="{D93E8079-CE61-1346-87F4-E80E6F39C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2" y="2014194"/>
            <a:ext cx="2387600" cy="3952875"/>
          </a:xfrm>
          <a:prstGeom prst="rect">
            <a:avLst/>
          </a:prstGeom>
          <a:noFill/>
          <a:ln w="952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7413" name="Picture 6" descr="geolocation.png">
            <a:extLst>
              <a:ext uri="{FF2B5EF4-FFF2-40B4-BE49-F238E27FC236}">
                <a16:creationId xmlns:a16="http://schemas.microsoft.com/office/drawing/2014/main" id="{0421A048-91D3-164B-926F-1E60594FD3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05301" y="2671075"/>
            <a:ext cx="3917950" cy="1419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414" name="TextBox 7">
            <a:extLst>
              <a:ext uri="{FF2B5EF4-FFF2-40B4-BE49-F238E27FC236}">
                <a16:creationId xmlns:a16="http://schemas.microsoft.com/office/drawing/2014/main" id="{01893618-CC18-C843-B584-04CA77253990}"/>
              </a:ext>
            </a:extLst>
          </p:cNvPr>
          <p:cNvSpPr txBox="1">
            <a:spLocks noChangeArrowheads="1"/>
          </p:cNvSpPr>
          <p:nvPr/>
        </p:nvSpPr>
        <p:spPr bwMode="auto">
          <a:xfrm>
            <a:off x="4305301" y="5048251"/>
            <a:ext cx="6894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dirty="0">
                <a:solidFill>
                  <a:schemeClr val="tx1"/>
                </a:solidFill>
                <a:latin typeface="+mn-lt"/>
              </a:rPr>
              <a:t>All mobile OSes, HTML5 apps, browser extensions… </a:t>
            </a:r>
          </a:p>
        </p:txBody>
      </p:sp>
    </p:spTree>
    <p:extLst>
      <p:ext uri="{BB962C8B-B14F-4D97-AF65-F5344CB8AC3E}">
        <p14:creationId xmlns:p14="http://schemas.microsoft.com/office/powerpoint/2010/main" val="1414018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37CD6B8D-020D-7443-9949-E53C909FF03E}"/>
              </a:ext>
            </a:extLst>
          </p:cNvPr>
          <p:cNvSpPr>
            <a:spLocks noGrp="1"/>
          </p:cNvSpPr>
          <p:nvPr>
            <p:ph type="title"/>
          </p:nvPr>
        </p:nvSpPr>
        <p:spPr/>
        <p:txBody>
          <a:bodyPr/>
          <a:lstStyle/>
          <a:p>
            <a:r>
              <a:rPr lang="en-US" altLang="en-US"/>
              <a:t>Explicit Intents</a:t>
            </a:r>
          </a:p>
        </p:txBody>
      </p:sp>
      <p:sp>
        <p:nvSpPr>
          <p:cNvPr id="6" name="Donut 5">
            <a:extLst>
              <a:ext uri="{FF2B5EF4-FFF2-40B4-BE49-F238E27FC236}">
                <a16:creationId xmlns:a16="http://schemas.microsoft.com/office/drawing/2014/main" id="{316C48DF-BF9D-5A43-AA28-251F49D0068C}"/>
              </a:ext>
            </a:extLst>
          </p:cNvPr>
          <p:cNvSpPr/>
          <p:nvPr/>
        </p:nvSpPr>
        <p:spPr>
          <a:xfrm>
            <a:off x="6954838" y="2582864"/>
            <a:ext cx="1916112" cy="1825625"/>
          </a:xfrm>
          <a:prstGeom prst="donut">
            <a:avLst>
              <a:gd name="adj" fmla="val 4972"/>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endParaRPr>
          </a:p>
        </p:txBody>
      </p:sp>
      <p:sp>
        <p:nvSpPr>
          <p:cNvPr id="7" name="Donut 6">
            <a:extLst>
              <a:ext uri="{FF2B5EF4-FFF2-40B4-BE49-F238E27FC236}">
                <a16:creationId xmlns:a16="http://schemas.microsoft.com/office/drawing/2014/main" id="{ED2AE519-D87F-C747-AEC8-DC15D0EA6B00}"/>
              </a:ext>
            </a:extLst>
          </p:cNvPr>
          <p:cNvSpPr/>
          <p:nvPr/>
        </p:nvSpPr>
        <p:spPr>
          <a:xfrm>
            <a:off x="2368551" y="2582864"/>
            <a:ext cx="1916113" cy="1825625"/>
          </a:xfrm>
          <a:prstGeom prst="donut">
            <a:avLst>
              <a:gd name="adj" fmla="val 4972"/>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endParaRPr>
          </a:p>
        </p:txBody>
      </p:sp>
      <p:sp>
        <p:nvSpPr>
          <p:cNvPr id="5126" name="TextBox 7">
            <a:extLst>
              <a:ext uri="{FF2B5EF4-FFF2-40B4-BE49-F238E27FC236}">
                <a16:creationId xmlns:a16="http://schemas.microsoft.com/office/drawing/2014/main" id="{E119E054-D541-1046-A3A6-E8861F707D76}"/>
              </a:ext>
            </a:extLst>
          </p:cNvPr>
          <p:cNvSpPr txBox="1">
            <a:spLocks noChangeArrowheads="1"/>
          </p:cNvSpPr>
          <p:nvPr/>
        </p:nvSpPr>
        <p:spPr bwMode="auto">
          <a:xfrm>
            <a:off x="2967038" y="3117851"/>
            <a:ext cx="1130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a:solidFill>
                  <a:schemeClr val="tx1"/>
                </a:solidFill>
                <a:latin typeface="+mn-lt"/>
              </a:rPr>
              <a:t>Yelp</a:t>
            </a:r>
          </a:p>
        </p:txBody>
      </p:sp>
      <p:sp>
        <p:nvSpPr>
          <p:cNvPr id="5127" name="TextBox 8">
            <a:extLst>
              <a:ext uri="{FF2B5EF4-FFF2-40B4-BE49-F238E27FC236}">
                <a16:creationId xmlns:a16="http://schemas.microsoft.com/office/drawing/2014/main" id="{B17EF536-D6A7-334B-94BD-56CF97EF9AEA}"/>
              </a:ext>
            </a:extLst>
          </p:cNvPr>
          <p:cNvSpPr txBox="1">
            <a:spLocks noChangeArrowheads="1"/>
          </p:cNvSpPr>
          <p:nvPr/>
        </p:nvSpPr>
        <p:spPr bwMode="auto">
          <a:xfrm>
            <a:off x="7200901" y="2932113"/>
            <a:ext cx="1465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algn="ctr" eaLnBrk="1" hangingPunct="1"/>
            <a:r>
              <a:rPr lang="en-US" altLang="en-US">
                <a:solidFill>
                  <a:schemeClr val="tx1"/>
                </a:solidFill>
                <a:latin typeface="+mn-lt"/>
              </a:rPr>
              <a:t>Map</a:t>
            </a:r>
          </a:p>
          <a:p>
            <a:pPr algn="ctr" eaLnBrk="1" hangingPunct="1"/>
            <a:r>
              <a:rPr lang="en-US" altLang="en-US">
                <a:solidFill>
                  <a:schemeClr val="tx1"/>
                </a:solidFill>
                <a:latin typeface="+mn-lt"/>
              </a:rPr>
              <a:t>App</a:t>
            </a:r>
          </a:p>
        </p:txBody>
      </p:sp>
      <p:sp>
        <p:nvSpPr>
          <p:cNvPr id="5128" name="TextBox 9">
            <a:extLst>
              <a:ext uri="{FF2B5EF4-FFF2-40B4-BE49-F238E27FC236}">
                <a16:creationId xmlns:a16="http://schemas.microsoft.com/office/drawing/2014/main" id="{C291A702-9799-584C-9318-22D25732F50C}"/>
              </a:ext>
            </a:extLst>
          </p:cNvPr>
          <p:cNvSpPr txBox="1">
            <a:spLocks noChangeArrowheads="1"/>
          </p:cNvSpPr>
          <p:nvPr/>
        </p:nvSpPr>
        <p:spPr bwMode="auto">
          <a:xfrm>
            <a:off x="6540501" y="2149476"/>
            <a:ext cx="2803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algn="ctr" eaLnBrk="1" hangingPunct="1"/>
            <a:r>
              <a:rPr lang="en-US" altLang="en-US">
                <a:solidFill>
                  <a:schemeClr val="tx1"/>
                </a:solidFill>
                <a:latin typeface="+mn-lt"/>
              </a:rPr>
              <a:t>Name: MapActivity</a:t>
            </a:r>
          </a:p>
        </p:txBody>
      </p:sp>
      <p:pic>
        <p:nvPicPr>
          <p:cNvPr id="11" name="Picture 10" descr="mail.png">
            <a:extLst>
              <a:ext uri="{FF2B5EF4-FFF2-40B4-BE49-F238E27FC236}">
                <a16:creationId xmlns:a16="http://schemas.microsoft.com/office/drawing/2014/main" id="{7AABA1DA-134C-FE4D-A7F3-17B0A3E333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4539" y="3108325"/>
            <a:ext cx="1627187"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F999513B-9E02-994C-B602-E7370B3AE0B2}"/>
              </a:ext>
            </a:extLst>
          </p:cNvPr>
          <p:cNvSpPr txBox="1">
            <a:spLocks noChangeArrowheads="1"/>
          </p:cNvSpPr>
          <p:nvPr/>
        </p:nvSpPr>
        <p:spPr bwMode="auto">
          <a:xfrm>
            <a:off x="3284539" y="4703763"/>
            <a:ext cx="2803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a:solidFill>
                  <a:schemeClr val="tx1"/>
                </a:solidFill>
                <a:latin typeface="+mn-lt"/>
              </a:rPr>
              <a:t>To: MapActivity</a:t>
            </a:r>
          </a:p>
        </p:txBody>
      </p:sp>
      <p:sp>
        <p:nvSpPr>
          <p:cNvPr id="5131" name="TextBox 12">
            <a:extLst>
              <a:ext uri="{FF2B5EF4-FFF2-40B4-BE49-F238E27FC236}">
                <a16:creationId xmlns:a16="http://schemas.microsoft.com/office/drawing/2014/main" id="{1B7FB117-3C05-474C-B1AF-9F409155CDAB}"/>
              </a:ext>
            </a:extLst>
          </p:cNvPr>
          <p:cNvSpPr txBox="1">
            <a:spLocks noChangeArrowheads="1"/>
          </p:cNvSpPr>
          <p:nvPr/>
        </p:nvSpPr>
        <p:spPr bwMode="auto">
          <a:xfrm>
            <a:off x="1981200" y="5667376"/>
            <a:ext cx="7672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a:solidFill>
                  <a:schemeClr val="tx1"/>
                </a:solidFill>
                <a:latin typeface="+mn-lt"/>
              </a:rPr>
              <a:t>Only the specified destination receives this message</a:t>
            </a:r>
          </a:p>
        </p:txBody>
      </p:sp>
    </p:spTree>
    <p:extLst>
      <p:ext uri="{BB962C8B-B14F-4D97-AF65-F5344CB8AC3E}">
        <p14:creationId xmlns:p14="http://schemas.microsoft.com/office/powerpoint/2010/main" val="1620740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 0 L 0.45104 0.00185 " pathEditMode="relative" ptsTypes="AA">
                                      <p:cBhvr>
                                        <p:cTn id="6" dur="2000" fill="hold"/>
                                        <p:tgtEl>
                                          <p:spTgt spid="1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45104 0.00185 " pathEditMode="relative" ptsTypes="AA">
                                      <p:cBhvr>
                                        <p:cTn id="8"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B56A9EA8-1D8B-384A-BC4C-3C94DA642E89}"/>
              </a:ext>
            </a:extLst>
          </p:cNvPr>
          <p:cNvSpPr>
            <a:spLocks noGrp="1"/>
          </p:cNvSpPr>
          <p:nvPr>
            <p:ph type="title"/>
          </p:nvPr>
        </p:nvSpPr>
        <p:spPr/>
        <p:txBody>
          <a:bodyPr/>
          <a:lstStyle/>
          <a:p>
            <a:r>
              <a:rPr lang="en-US" altLang="en-US"/>
              <a:t>Implicit Intents</a:t>
            </a:r>
          </a:p>
        </p:txBody>
      </p:sp>
      <p:sp>
        <p:nvSpPr>
          <p:cNvPr id="14" name="Donut 13">
            <a:extLst>
              <a:ext uri="{FF2B5EF4-FFF2-40B4-BE49-F238E27FC236}">
                <a16:creationId xmlns:a16="http://schemas.microsoft.com/office/drawing/2014/main" id="{01D0E35B-D84C-6641-BC39-D90F4C7857E3}"/>
              </a:ext>
            </a:extLst>
          </p:cNvPr>
          <p:cNvSpPr/>
          <p:nvPr/>
        </p:nvSpPr>
        <p:spPr>
          <a:xfrm>
            <a:off x="6643688" y="1431926"/>
            <a:ext cx="1916112" cy="1825625"/>
          </a:xfrm>
          <a:prstGeom prst="donut">
            <a:avLst>
              <a:gd name="adj" fmla="val 4972"/>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endParaRPr>
          </a:p>
        </p:txBody>
      </p:sp>
      <p:sp>
        <p:nvSpPr>
          <p:cNvPr id="16" name="Donut 15">
            <a:extLst>
              <a:ext uri="{FF2B5EF4-FFF2-40B4-BE49-F238E27FC236}">
                <a16:creationId xmlns:a16="http://schemas.microsoft.com/office/drawing/2014/main" id="{99DEB47B-92C2-FF4D-A23E-9092BD517802}"/>
              </a:ext>
            </a:extLst>
          </p:cNvPr>
          <p:cNvSpPr/>
          <p:nvPr/>
        </p:nvSpPr>
        <p:spPr>
          <a:xfrm>
            <a:off x="1981201" y="3211514"/>
            <a:ext cx="1916113" cy="1824037"/>
          </a:xfrm>
          <a:prstGeom prst="donut">
            <a:avLst>
              <a:gd name="adj" fmla="val 4972"/>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endParaRPr>
          </a:p>
        </p:txBody>
      </p:sp>
      <p:sp>
        <p:nvSpPr>
          <p:cNvPr id="6150" name="TextBox 16">
            <a:extLst>
              <a:ext uri="{FF2B5EF4-FFF2-40B4-BE49-F238E27FC236}">
                <a16:creationId xmlns:a16="http://schemas.microsoft.com/office/drawing/2014/main" id="{E8CCBDFC-DCBC-C749-B6B2-58A3EDEBB294}"/>
              </a:ext>
            </a:extLst>
          </p:cNvPr>
          <p:cNvSpPr txBox="1">
            <a:spLocks noChangeArrowheads="1"/>
          </p:cNvSpPr>
          <p:nvPr/>
        </p:nvSpPr>
        <p:spPr bwMode="auto">
          <a:xfrm>
            <a:off x="2579688" y="3892551"/>
            <a:ext cx="1130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a:solidFill>
                  <a:schemeClr val="tx1"/>
                </a:solidFill>
                <a:latin typeface="+mn-lt"/>
              </a:rPr>
              <a:t>Yelp</a:t>
            </a:r>
          </a:p>
        </p:txBody>
      </p:sp>
      <p:sp>
        <p:nvSpPr>
          <p:cNvPr id="6151" name="TextBox 18">
            <a:extLst>
              <a:ext uri="{FF2B5EF4-FFF2-40B4-BE49-F238E27FC236}">
                <a16:creationId xmlns:a16="http://schemas.microsoft.com/office/drawing/2014/main" id="{430DC277-7073-144D-8D2E-C7FC1DA38A97}"/>
              </a:ext>
            </a:extLst>
          </p:cNvPr>
          <p:cNvSpPr txBox="1">
            <a:spLocks noChangeArrowheads="1"/>
          </p:cNvSpPr>
          <p:nvPr/>
        </p:nvSpPr>
        <p:spPr bwMode="auto">
          <a:xfrm>
            <a:off x="6888163" y="1941513"/>
            <a:ext cx="1466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algn="ctr" eaLnBrk="1" hangingPunct="1"/>
            <a:r>
              <a:rPr lang="en-US" altLang="en-US">
                <a:solidFill>
                  <a:schemeClr val="tx1"/>
                </a:solidFill>
                <a:latin typeface="+mn-lt"/>
              </a:rPr>
              <a:t>Map</a:t>
            </a:r>
          </a:p>
          <a:p>
            <a:pPr algn="ctr" eaLnBrk="1" hangingPunct="1"/>
            <a:r>
              <a:rPr lang="en-US" altLang="en-US">
                <a:solidFill>
                  <a:schemeClr val="tx1"/>
                </a:solidFill>
                <a:latin typeface="+mn-lt"/>
              </a:rPr>
              <a:t>App</a:t>
            </a:r>
          </a:p>
        </p:txBody>
      </p:sp>
      <p:sp>
        <p:nvSpPr>
          <p:cNvPr id="6152" name="TextBox 19">
            <a:extLst>
              <a:ext uri="{FF2B5EF4-FFF2-40B4-BE49-F238E27FC236}">
                <a16:creationId xmlns:a16="http://schemas.microsoft.com/office/drawing/2014/main" id="{BED64D9A-D61C-6D46-8216-AF7765C57A10}"/>
              </a:ext>
            </a:extLst>
          </p:cNvPr>
          <p:cNvSpPr txBox="1">
            <a:spLocks noChangeArrowheads="1"/>
          </p:cNvSpPr>
          <p:nvPr/>
        </p:nvSpPr>
        <p:spPr bwMode="auto">
          <a:xfrm>
            <a:off x="6038851" y="890588"/>
            <a:ext cx="3541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a:solidFill>
                  <a:schemeClr val="tx1"/>
                </a:solidFill>
                <a:latin typeface="+mn-lt"/>
              </a:rPr>
              <a:t>Handles Action: VIEW</a:t>
            </a:r>
          </a:p>
        </p:txBody>
      </p:sp>
      <p:pic>
        <p:nvPicPr>
          <p:cNvPr id="21" name="Picture 20" descr="mail.png">
            <a:extLst>
              <a:ext uri="{FF2B5EF4-FFF2-40B4-BE49-F238E27FC236}">
                <a16:creationId xmlns:a16="http://schemas.microsoft.com/office/drawing/2014/main" id="{E4579B27-17F4-6642-844F-E3B5D3C16E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7188" y="3695700"/>
            <a:ext cx="16256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9AA118DE-3DF6-E64C-B196-9153BA2A8085}"/>
              </a:ext>
            </a:extLst>
          </p:cNvPr>
          <p:cNvSpPr txBox="1">
            <a:spLocks noChangeArrowheads="1"/>
          </p:cNvSpPr>
          <p:nvPr/>
        </p:nvSpPr>
        <p:spPr bwMode="auto">
          <a:xfrm>
            <a:off x="2897189" y="5291138"/>
            <a:ext cx="28035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a:solidFill>
                  <a:schemeClr val="tx1"/>
                </a:solidFill>
                <a:latin typeface="+mn-lt"/>
              </a:rPr>
              <a:t>Implicit Intent</a:t>
            </a:r>
          </a:p>
          <a:p>
            <a:pPr eaLnBrk="1" hangingPunct="1"/>
            <a:r>
              <a:rPr lang="en-US" altLang="en-US">
                <a:solidFill>
                  <a:schemeClr val="tx1"/>
                </a:solidFill>
                <a:latin typeface="+mn-lt"/>
              </a:rPr>
              <a:t>Action: VIEW</a:t>
            </a:r>
          </a:p>
        </p:txBody>
      </p:sp>
      <p:sp>
        <p:nvSpPr>
          <p:cNvPr id="23" name="Donut 22">
            <a:extLst>
              <a:ext uri="{FF2B5EF4-FFF2-40B4-BE49-F238E27FC236}">
                <a16:creationId xmlns:a16="http://schemas.microsoft.com/office/drawing/2014/main" id="{D4B29A87-1220-6F44-A7DA-4572C292F26F}"/>
              </a:ext>
            </a:extLst>
          </p:cNvPr>
          <p:cNvSpPr/>
          <p:nvPr/>
        </p:nvSpPr>
        <p:spPr>
          <a:xfrm>
            <a:off x="6643688" y="4098926"/>
            <a:ext cx="1916112" cy="1825625"/>
          </a:xfrm>
          <a:prstGeom prst="donut">
            <a:avLst>
              <a:gd name="adj" fmla="val 4972"/>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chemeClr val="tx1"/>
              </a:solidFill>
            </a:endParaRPr>
          </a:p>
        </p:txBody>
      </p:sp>
      <p:sp>
        <p:nvSpPr>
          <p:cNvPr id="6156" name="TextBox 23">
            <a:extLst>
              <a:ext uri="{FF2B5EF4-FFF2-40B4-BE49-F238E27FC236}">
                <a16:creationId xmlns:a16="http://schemas.microsoft.com/office/drawing/2014/main" id="{A8C7DE42-F3ED-0745-B563-0770687CBB68}"/>
              </a:ext>
            </a:extLst>
          </p:cNvPr>
          <p:cNvSpPr txBox="1">
            <a:spLocks noChangeArrowheads="1"/>
          </p:cNvSpPr>
          <p:nvPr/>
        </p:nvSpPr>
        <p:spPr bwMode="auto">
          <a:xfrm>
            <a:off x="6888163" y="4562475"/>
            <a:ext cx="14668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algn="ctr" eaLnBrk="1" hangingPunct="1"/>
            <a:r>
              <a:rPr lang="en-US" altLang="en-US">
                <a:solidFill>
                  <a:schemeClr val="tx1"/>
                </a:solidFill>
                <a:latin typeface="+mn-lt"/>
              </a:rPr>
              <a:t>Browser</a:t>
            </a:r>
          </a:p>
          <a:p>
            <a:pPr algn="ctr" eaLnBrk="1" hangingPunct="1"/>
            <a:r>
              <a:rPr lang="en-US" altLang="en-US">
                <a:solidFill>
                  <a:schemeClr val="tx1"/>
                </a:solidFill>
                <a:latin typeface="+mn-lt"/>
              </a:rPr>
              <a:t>App</a:t>
            </a:r>
          </a:p>
        </p:txBody>
      </p:sp>
      <p:sp>
        <p:nvSpPr>
          <p:cNvPr id="6157" name="TextBox 24">
            <a:extLst>
              <a:ext uri="{FF2B5EF4-FFF2-40B4-BE49-F238E27FC236}">
                <a16:creationId xmlns:a16="http://schemas.microsoft.com/office/drawing/2014/main" id="{61976C61-10C6-0543-9E30-A8831EBA6808}"/>
              </a:ext>
            </a:extLst>
          </p:cNvPr>
          <p:cNvSpPr txBox="1">
            <a:spLocks noChangeArrowheads="1"/>
          </p:cNvSpPr>
          <p:nvPr/>
        </p:nvSpPr>
        <p:spPr bwMode="auto">
          <a:xfrm>
            <a:off x="6102350" y="3633788"/>
            <a:ext cx="3670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a:solidFill>
                  <a:schemeClr val="tx1"/>
                </a:solidFill>
                <a:latin typeface="+mn-lt"/>
              </a:rPr>
              <a:t>Handles Action: VIEW</a:t>
            </a:r>
          </a:p>
        </p:txBody>
      </p:sp>
    </p:spTree>
    <p:extLst>
      <p:ext uri="{BB962C8B-B14F-4D97-AF65-F5344CB8AC3E}">
        <p14:creationId xmlns:p14="http://schemas.microsoft.com/office/powerpoint/2010/main" val="340912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 0 L 0.49827 -0.23403 " pathEditMode="relative" ptsTypes="AA">
                                      <p:cBhvr>
                                        <p:cTn id="6" dur="2000" fill="hold"/>
                                        <p:tgtEl>
                                          <p:spTgt spid="2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49827 -0.23403 " pathEditMode="relative" ptsTypes="AA">
                                      <p:cBhvr>
                                        <p:cTn id="8" dur="20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2242A260-69B4-C543-86CB-0A0C2372DFC9}"/>
              </a:ext>
            </a:extLst>
          </p:cNvPr>
          <p:cNvSpPr>
            <a:spLocks noGrp="1"/>
          </p:cNvSpPr>
          <p:nvPr>
            <p:ph type="title"/>
          </p:nvPr>
        </p:nvSpPr>
        <p:spPr/>
        <p:txBody>
          <a:bodyPr/>
          <a:lstStyle/>
          <a:p>
            <a:r>
              <a:rPr lang="en-US" altLang="en-US" dirty="0"/>
              <a:t>Access Control for Intents</a:t>
            </a:r>
          </a:p>
        </p:txBody>
      </p:sp>
      <p:sp>
        <p:nvSpPr>
          <p:cNvPr id="10243" name="Content Placeholder 2">
            <a:extLst>
              <a:ext uri="{FF2B5EF4-FFF2-40B4-BE49-F238E27FC236}">
                <a16:creationId xmlns:a16="http://schemas.microsoft.com/office/drawing/2014/main" id="{23B60774-AD88-BB45-883D-CC540EE2D227}"/>
              </a:ext>
            </a:extLst>
          </p:cNvPr>
          <p:cNvSpPr>
            <a:spLocks noGrp="1"/>
          </p:cNvSpPr>
          <p:nvPr>
            <p:ph idx="1"/>
          </p:nvPr>
        </p:nvSpPr>
        <p:spPr>
          <a:xfrm>
            <a:off x="1066800" y="2103120"/>
            <a:ext cx="10553700" cy="3849624"/>
          </a:xfrm>
        </p:spPr>
        <p:txBody>
          <a:bodyPr>
            <a:normAutofit/>
          </a:bodyPr>
          <a:lstStyle/>
          <a:p>
            <a:r>
              <a:rPr lang="en-US" altLang="en-US" sz="2400" dirty="0"/>
              <a:t>Permission labels on broadcast intents</a:t>
            </a:r>
          </a:p>
          <a:p>
            <a:pPr lvl="1"/>
            <a:r>
              <a:rPr lang="en-US" altLang="en-US" sz="2000" dirty="0"/>
              <a:t>Prevents unauthorized apps from receiving these intents  – why is this important?</a:t>
            </a:r>
          </a:p>
          <a:p>
            <a:r>
              <a:rPr lang="en-US" altLang="en-US" sz="2400" dirty="0"/>
              <a:t>Pending intents: Instead of directly performing an action via intent, create an object that can be passed to another app, thus enabling it to execute the action</a:t>
            </a:r>
          </a:p>
          <a:p>
            <a:pPr lvl="1"/>
            <a:r>
              <a:rPr lang="en-US" altLang="en-US" sz="2000" dirty="0"/>
              <a:t>Invocation involves RPC to the original app</a:t>
            </a:r>
          </a:p>
          <a:p>
            <a:pPr lvl="1"/>
            <a:r>
              <a:rPr lang="en-US" altLang="en-US" sz="2000" dirty="0"/>
              <a:t>Introduces </a:t>
            </a:r>
            <a:r>
              <a:rPr lang="en-US" altLang="en-US" sz="2000" dirty="0">
                <a:solidFill>
                  <a:srgbClr val="C00000"/>
                </a:solidFill>
              </a:rPr>
              <a:t>delegation</a:t>
            </a:r>
            <a:r>
              <a:rPr lang="en-US" altLang="en-US" sz="2000" dirty="0"/>
              <a:t> into Android’s MAC system</a:t>
            </a:r>
          </a:p>
          <a:p>
            <a:pPr lvl="1"/>
            <a:endParaRPr lang="en-US" altLang="en-US" sz="2000" dirty="0"/>
          </a:p>
        </p:txBody>
      </p:sp>
      <p:pic>
        <p:nvPicPr>
          <p:cNvPr id="4" name="Graphic 7">
            <a:extLst>
              <a:ext uri="{FF2B5EF4-FFF2-40B4-BE49-F238E27FC236}">
                <a16:creationId xmlns:a16="http://schemas.microsoft.com/office/drawing/2014/main" id="{C8895A64-A9F6-A345-98A1-A19B9F516724}"/>
              </a:ext>
            </a:extLst>
          </p:cNvPr>
          <p:cNvPicPr>
            <a:picLocks noChangeAspect="1"/>
          </p:cNvPicPr>
          <p:nvPr/>
        </p:nvPicPr>
        <p:blipFill>
          <a:blip r:embed="rId2"/>
          <a:srcRect/>
          <a:stretch/>
        </p:blipFill>
        <p:spPr>
          <a:xfrm>
            <a:off x="7214411" y="4408554"/>
            <a:ext cx="1246611" cy="1544190"/>
          </a:xfrm>
          <a:prstGeom prst="rect">
            <a:avLst/>
          </a:prstGeom>
        </p:spPr>
      </p:pic>
    </p:spTree>
    <p:extLst>
      <p:ext uri="{BB962C8B-B14F-4D97-AF65-F5344CB8AC3E}">
        <p14:creationId xmlns:p14="http://schemas.microsoft.com/office/powerpoint/2010/main" val="358157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8F937B0F-9624-A544-9FD6-509315AEA081}"/>
              </a:ext>
            </a:extLst>
          </p:cNvPr>
          <p:cNvSpPr>
            <a:spLocks noGrp="1"/>
          </p:cNvSpPr>
          <p:nvPr>
            <p:ph type="title"/>
          </p:nvPr>
        </p:nvSpPr>
        <p:spPr/>
        <p:txBody>
          <a:bodyPr/>
          <a:lstStyle/>
          <a:p>
            <a:r>
              <a:rPr lang="en-US" altLang="en-US"/>
              <a:t>Permission Re-Delegation</a:t>
            </a:r>
          </a:p>
        </p:txBody>
      </p:sp>
      <p:sp>
        <p:nvSpPr>
          <p:cNvPr id="18435" name="Content Placeholder 10">
            <a:extLst>
              <a:ext uri="{FF2B5EF4-FFF2-40B4-BE49-F238E27FC236}">
                <a16:creationId xmlns:a16="http://schemas.microsoft.com/office/drawing/2014/main" id="{04F62D9F-2274-6244-9DD4-EE6B3E919102}"/>
              </a:ext>
            </a:extLst>
          </p:cNvPr>
          <p:cNvSpPr>
            <a:spLocks noGrp="1"/>
          </p:cNvSpPr>
          <p:nvPr>
            <p:ph idx="1"/>
          </p:nvPr>
        </p:nvSpPr>
        <p:spPr>
          <a:xfrm>
            <a:off x="1197769" y="1752601"/>
            <a:ext cx="7289008" cy="682625"/>
          </a:xfrm>
        </p:spPr>
        <p:txBody>
          <a:bodyPr>
            <a:noAutofit/>
          </a:bodyPr>
          <a:lstStyle/>
          <a:p>
            <a:pPr marL="0" indent="0">
              <a:buNone/>
            </a:pPr>
            <a:r>
              <a:rPr lang="en-US" altLang="en-US" sz="2400" dirty="0"/>
              <a:t>An application with a permission performs a privileged task on behalf of an application without permission</a:t>
            </a:r>
          </a:p>
        </p:txBody>
      </p:sp>
      <p:sp>
        <p:nvSpPr>
          <p:cNvPr id="13" name="Rectangle 12">
            <a:extLst>
              <a:ext uri="{FF2B5EF4-FFF2-40B4-BE49-F238E27FC236}">
                <a16:creationId xmlns:a16="http://schemas.microsoft.com/office/drawing/2014/main" id="{570900B0-7154-4048-98DE-450BDD28997C}"/>
              </a:ext>
            </a:extLst>
          </p:cNvPr>
          <p:cNvSpPr/>
          <p:nvPr/>
        </p:nvSpPr>
        <p:spPr>
          <a:xfrm>
            <a:off x="1257300" y="5605464"/>
            <a:ext cx="3549650" cy="363537"/>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2000" dirty="0">
                <a:ea typeface="Verdana" pitchFamily="34" charset="0"/>
                <a:cs typeface="Verdana" pitchFamily="34" charset="0"/>
              </a:rPr>
              <a:t>API</a:t>
            </a:r>
          </a:p>
        </p:txBody>
      </p:sp>
      <p:sp>
        <p:nvSpPr>
          <p:cNvPr id="15" name="Rectangle 14">
            <a:extLst>
              <a:ext uri="{FF2B5EF4-FFF2-40B4-BE49-F238E27FC236}">
                <a16:creationId xmlns:a16="http://schemas.microsoft.com/office/drawing/2014/main" id="{F245C1E3-C2B2-E742-94B6-D105F9A824DF}"/>
              </a:ext>
            </a:extLst>
          </p:cNvPr>
          <p:cNvSpPr/>
          <p:nvPr/>
        </p:nvSpPr>
        <p:spPr>
          <a:xfrm>
            <a:off x="1412875" y="3219451"/>
            <a:ext cx="1270000" cy="650875"/>
          </a:xfrm>
          <a:prstGeom prst="rect">
            <a:avLst/>
          </a:prstGeom>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2000" dirty="0">
                <a:solidFill>
                  <a:schemeClr val="bg1"/>
                </a:solidFill>
                <a:ea typeface="Verdana" pitchFamily="34" charset="0"/>
                <a:cs typeface="Verdana" pitchFamily="34" charset="0"/>
              </a:rPr>
              <a:t>Malware</a:t>
            </a:r>
          </a:p>
        </p:txBody>
      </p:sp>
      <p:sp>
        <p:nvSpPr>
          <p:cNvPr id="16" name="Rectangle 15">
            <a:extLst>
              <a:ext uri="{FF2B5EF4-FFF2-40B4-BE49-F238E27FC236}">
                <a16:creationId xmlns:a16="http://schemas.microsoft.com/office/drawing/2014/main" id="{084BFCE8-9333-3F42-BA3F-8EE53B8E6164}"/>
              </a:ext>
            </a:extLst>
          </p:cNvPr>
          <p:cNvSpPr/>
          <p:nvPr/>
        </p:nvSpPr>
        <p:spPr>
          <a:xfrm>
            <a:off x="3160713" y="3219451"/>
            <a:ext cx="1600200" cy="650875"/>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accent5">
                    <a:lumMod val="50000"/>
                  </a:schemeClr>
                </a:solidFill>
                <a:ea typeface="Verdana" pitchFamily="34" charset="0"/>
                <a:cs typeface="Verdana" pitchFamily="34" charset="0"/>
              </a:rPr>
              <a:t>Settings</a:t>
            </a:r>
          </a:p>
          <a:p>
            <a:pPr algn="ctr">
              <a:defRPr/>
            </a:pPr>
            <a:r>
              <a:rPr lang="en-US" sz="2000" dirty="0">
                <a:solidFill>
                  <a:schemeClr val="accent5">
                    <a:lumMod val="50000"/>
                  </a:schemeClr>
                </a:solidFill>
                <a:ea typeface="Verdana" pitchFamily="34" charset="0"/>
                <a:cs typeface="Verdana" pitchFamily="34" charset="0"/>
              </a:rPr>
              <a:t>app</a:t>
            </a:r>
          </a:p>
        </p:txBody>
      </p:sp>
      <p:sp>
        <p:nvSpPr>
          <p:cNvPr id="18441" name="TextBox 16">
            <a:extLst>
              <a:ext uri="{FF2B5EF4-FFF2-40B4-BE49-F238E27FC236}">
                <a16:creationId xmlns:a16="http://schemas.microsoft.com/office/drawing/2014/main" id="{02611158-4B8A-BC48-8E8B-C4896DBA1DA2}"/>
              </a:ext>
            </a:extLst>
          </p:cNvPr>
          <p:cNvSpPr txBox="1">
            <a:spLocks noChangeArrowheads="1"/>
          </p:cNvSpPr>
          <p:nvPr/>
        </p:nvSpPr>
        <p:spPr bwMode="auto">
          <a:xfrm>
            <a:off x="1463676" y="3910013"/>
            <a:ext cx="15600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sz="2000" b="1">
                <a:solidFill>
                  <a:schemeClr val="tx1"/>
                </a:solidFill>
                <a:latin typeface="+mn-lt"/>
              </a:rPr>
              <a:t>TurnOnWifi()</a:t>
            </a:r>
          </a:p>
        </p:txBody>
      </p:sp>
      <p:sp>
        <p:nvSpPr>
          <p:cNvPr id="18" name="Rectangle 17">
            <a:extLst>
              <a:ext uri="{FF2B5EF4-FFF2-40B4-BE49-F238E27FC236}">
                <a16:creationId xmlns:a16="http://schemas.microsoft.com/office/drawing/2014/main" id="{8E6A25A5-6D74-0043-BDB4-1343E40452C1}"/>
              </a:ext>
            </a:extLst>
          </p:cNvPr>
          <p:cNvSpPr/>
          <p:nvPr/>
        </p:nvSpPr>
        <p:spPr>
          <a:xfrm>
            <a:off x="1257300" y="5178425"/>
            <a:ext cx="3549650" cy="4270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sz="2000" b="1" dirty="0">
                <a:cs typeface="Verdana"/>
              </a:rPr>
              <a:t>Permission System</a:t>
            </a:r>
          </a:p>
        </p:txBody>
      </p:sp>
      <p:cxnSp>
        <p:nvCxnSpPr>
          <p:cNvPr id="19" name="Straight Arrow Connector 18">
            <a:extLst>
              <a:ext uri="{FF2B5EF4-FFF2-40B4-BE49-F238E27FC236}">
                <a16:creationId xmlns:a16="http://schemas.microsoft.com/office/drawing/2014/main" id="{55F98076-CC68-3442-8056-166C8348903D}"/>
              </a:ext>
            </a:extLst>
          </p:cNvPr>
          <p:cNvCxnSpPr>
            <a:stCxn id="15" idx="2"/>
          </p:cNvCxnSpPr>
          <p:nvPr/>
        </p:nvCxnSpPr>
        <p:spPr>
          <a:xfrm flipH="1">
            <a:off x="2044701" y="3870325"/>
            <a:ext cx="3175" cy="140493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pic>
        <p:nvPicPr>
          <p:cNvPr id="18444" name="Picture 2" descr="C:\Users\t-adfelt\AppData\Local\Microsoft\Windows\Temporary Internet Files\Content.IE5\LLAHIH9T\MC900432538[1].png">
            <a:extLst>
              <a:ext uri="{FF2B5EF4-FFF2-40B4-BE49-F238E27FC236}">
                <a16:creationId xmlns:a16="http://schemas.microsoft.com/office/drawing/2014/main" id="{BDEDE4D0-28DD-FA4F-9455-920B56C9A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451" y="4337051"/>
            <a:ext cx="950913"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78C1BAA7-E459-9B49-BB04-E95CE2314B4A}"/>
              </a:ext>
            </a:extLst>
          </p:cNvPr>
          <p:cNvCxnSpPr>
            <a:stCxn id="16" idx="2"/>
          </p:cNvCxnSpPr>
          <p:nvPr/>
        </p:nvCxnSpPr>
        <p:spPr>
          <a:xfrm>
            <a:off x="3960813" y="3870325"/>
            <a:ext cx="0" cy="109855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pic>
        <p:nvPicPr>
          <p:cNvPr id="18446" name="Picture 2" descr="C:\Users\t-adfelt\AppData\Local\Microsoft\Windows\Temporary Internet Files\Content.IE5\PUWR91ZH\MC900432601[1].png">
            <a:extLst>
              <a:ext uri="{FF2B5EF4-FFF2-40B4-BE49-F238E27FC236}">
                <a16:creationId xmlns:a16="http://schemas.microsoft.com/office/drawing/2014/main" id="{ED9557A2-1F85-3549-B785-4D53586AA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9" y="4360864"/>
            <a:ext cx="973137"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7" name="TextBox 22">
            <a:extLst>
              <a:ext uri="{FF2B5EF4-FFF2-40B4-BE49-F238E27FC236}">
                <a16:creationId xmlns:a16="http://schemas.microsoft.com/office/drawing/2014/main" id="{A4673472-C840-7543-B450-172FBA098E6E}"/>
              </a:ext>
            </a:extLst>
          </p:cNvPr>
          <p:cNvSpPr txBox="1">
            <a:spLocks noChangeArrowheads="1"/>
          </p:cNvSpPr>
          <p:nvPr/>
        </p:nvSpPr>
        <p:spPr bwMode="auto">
          <a:xfrm>
            <a:off x="3440114" y="3910013"/>
            <a:ext cx="150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sz="2000" b="1" dirty="0" err="1">
                <a:solidFill>
                  <a:schemeClr val="tx1"/>
                </a:solidFill>
                <a:latin typeface="+mn-lt"/>
              </a:rPr>
              <a:t>turnOnWifi</a:t>
            </a:r>
            <a:r>
              <a:rPr lang="en-US" altLang="en-US" sz="2000" b="1" dirty="0">
                <a:solidFill>
                  <a:schemeClr val="tx1"/>
                </a:solidFill>
                <a:latin typeface="+mn-lt"/>
              </a:rPr>
              <a:t>()</a:t>
            </a:r>
          </a:p>
        </p:txBody>
      </p:sp>
      <p:sp>
        <p:nvSpPr>
          <p:cNvPr id="27" name="Rectangle 26">
            <a:extLst>
              <a:ext uri="{FF2B5EF4-FFF2-40B4-BE49-F238E27FC236}">
                <a16:creationId xmlns:a16="http://schemas.microsoft.com/office/drawing/2014/main" id="{E85A6573-6040-024C-B325-DCCF638FB8E3}"/>
              </a:ext>
            </a:extLst>
          </p:cNvPr>
          <p:cNvSpPr/>
          <p:nvPr/>
        </p:nvSpPr>
        <p:spPr>
          <a:xfrm>
            <a:off x="5295900" y="5599114"/>
            <a:ext cx="3549650" cy="363537"/>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2000" dirty="0">
                <a:ea typeface="Verdana" pitchFamily="34" charset="0"/>
                <a:cs typeface="Verdana" pitchFamily="34" charset="0"/>
              </a:rPr>
              <a:t>API</a:t>
            </a:r>
          </a:p>
        </p:txBody>
      </p:sp>
      <p:sp>
        <p:nvSpPr>
          <p:cNvPr id="31" name="Rectangle 30">
            <a:extLst>
              <a:ext uri="{FF2B5EF4-FFF2-40B4-BE49-F238E27FC236}">
                <a16:creationId xmlns:a16="http://schemas.microsoft.com/office/drawing/2014/main" id="{E6AB98AB-7AAF-F940-9768-8BF64FF03C0F}"/>
              </a:ext>
            </a:extLst>
          </p:cNvPr>
          <p:cNvSpPr/>
          <p:nvPr/>
        </p:nvSpPr>
        <p:spPr>
          <a:xfrm>
            <a:off x="5295900" y="5172075"/>
            <a:ext cx="3549650" cy="4270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sz="2000" b="1" dirty="0">
                <a:cs typeface="Verdana"/>
              </a:rPr>
              <a:t>Permission System</a:t>
            </a:r>
          </a:p>
        </p:txBody>
      </p:sp>
      <p:cxnSp>
        <p:nvCxnSpPr>
          <p:cNvPr id="34" name="Straight Arrow Connector 33">
            <a:extLst>
              <a:ext uri="{FF2B5EF4-FFF2-40B4-BE49-F238E27FC236}">
                <a16:creationId xmlns:a16="http://schemas.microsoft.com/office/drawing/2014/main" id="{B220D66D-AEFF-5D4C-B38B-0D5C134A3C43}"/>
              </a:ext>
            </a:extLst>
          </p:cNvPr>
          <p:cNvCxnSpPr/>
          <p:nvPr/>
        </p:nvCxnSpPr>
        <p:spPr>
          <a:xfrm>
            <a:off x="7999413" y="3713163"/>
            <a:ext cx="0" cy="1098550"/>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pic>
        <p:nvPicPr>
          <p:cNvPr id="35" name="Picture 2" descr="C:\Users\t-adfelt\AppData\Local\Microsoft\Windows\Temporary Internet Files\Content.IE5\PUWR91ZH\MC900432601[1].png">
            <a:extLst>
              <a:ext uri="{FF2B5EF4-FFF2-40B4-BE49-F238E27FC236}">
                <a16:creationId xmlns:a16="http://schemas.microsoft.com/office/drawing/2014/main" id="{0C8B8799-5E12-A54F-808D-F9348886B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639" y="4354514"/>
            <a:ext cx="973137"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DBAC6332-6DB9-AC4A-A453-834F95221A69}"/>
              </a:ext>
            </a:extLst>
          </p:cNvPr>
          <p:cNvSpPr>
            <a:spLocks noChangeArrowheads="1"/>
          </p:cNvSpPr>
          <p:nvPr/>
        </p:nvSpPr>
        <p:spPr bwMode="auto">
          <a:xfrm>
            <a:off x="7126288" y="3219450"/>
            <a:ext cx="150812" cy="685800"/>
          </a:xfrm>
          <a:prstGeom prst="rect">
            <a:avLst/>
          </a:prstGeom>
          <a:solidFill>
            <a:srgbClr val="FFCC00"/>
          </a:solidFill>
          <a:ln w="28575" algn="ctr">
            <a:solidFill>
              <a:schemeClr val="tx1"/>
            </a:solidFill>
            <a:round/>
            <a:headEnd type="none" w="lg" len="lg"/>
            <a:tailEnd type="stealth" w="lg" len="lg"/>
          </a:ln>
        </p:spPr>
        <p:txBody>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algn="ctr">
              <a:spcBef>
                <a:spcPct val="20000"/>
              </a:spcBef>
              <a:buClr>
                <a:schemeClr val="accent2"/>
              </a:buClr>
              <a:buFontTx/>
              <a:buChar char="•"/>
            </a:pPr>
            <a:endParaRPr lang="en-US" altLang="en-US">
              <a:latin typeface="+mn-lt"/>
            </a:endParaRPr>
          </a:p>
        </p:txBody>
      </p:sp>
      <p:sp>
        <p:nvSpPr>
          <p:cNvPr id="38" name="TextBox 37">
            <a:extLst>
              <a:ext uri="{FF2B5EF4-FFF2-40B4-BE49-F238E27FC236}">
                <a16:creationId xmlns:a16="http://schemas.microsoft.com/office/drawing/2014/main" id="{81417BD4-944B-E240-9A5B-CB0CD737C3D5}"/>
              </a:ext>
            </a:extLst>
          </p:cNvPr>
          <p:cNvSpPr txBox="1">
            <a:spLocks noChangeArrowheads="1"/>
          </p:cNvSpPr>
          <p:nvPr/>
        </p:nvSpPr>
        <p:spPr bwMode="auto">
          <a:xfrm>
            <a:off x="5676901" y="3910013"/>
            <a:ext cx="16946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sz="2000" dirty="0">
                <a:solidFill>
                  <a:schemeClr val="tx1"/>
                </a:solidFill>
                <a:latin typeface="+mn-lt"/>
              </a:rPr>
              <a:t>Public service </a:t>
            </a:r>
          </a:p>
          <a:p>
            <a:pPr eaLnBrk="1" hangingPunct="1"/>
            <a:r>
              <a:rPr lang="en-US" altLang="en-US" sz="2000" dirty="0">
                <a:solidFill>
                  <a:schemeClr val="tx1"/>
                </a:solidFill>
                <a:latin typeface="+mn-lt"/>
              </a:rPr>
              <a:t>for receiving </a:t>
            </a:r>
          </a:p>
          <a:p>
            <a:pPr eaLnBrk="1" hangingPunct="1"/>
            <a:r>
              <a:rPr lang="en-US" altLang="en-US" sz="2000" dirty="0">
                <a:solidFill>
                  <a:schemeClr val="tx1"/>
                </a:solidFill>
                <a:latin typeface="+mn-lt"/>
              </a:rPr>
              <a:t>UI messages</a:t>
            </a:r>
          </a:p>
        </p:txBody>
      </p:sp>
      <p:cxnSp>
        <p:nvCxnSpPr>
          <p:cNvPr id="43" name="Straight Arrow Connector 42">
            <a:extLst>
              <a:ext uri="{FF2B5EF4-FFF2-40B4-BE49-F238E27FC236}">
                <a16:creationId xmlns:a16="http://schemas.microsoft.com/office/drawing/2014/main" id="{3700B8E3-9F63-4046-A0DC-988FE66B8260}"/>
              </a:ext>
            </a:extLst>
          </p:cNvPr>
          <p:cNvCxnSpPr>
            <a:endCxn id="37" idx="1"/>
          </p:cNvCxnSpPr>
          <p:nvPr/>
        </p:nvCxnSpPr>
        <p:spPr>
          <a:xfrm>
            <a:off x="6669088" y="3562350"/>
            <a:ext cx="457200" cy="0"/>
          </a:xfrm>
          <a:prstGeom prst="straightConnector1">
            <a:avLst/>
          </a:prstGeom>
          <a:ln w="25400">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1AD31724-B43A-444C-859C-ED78D5EE4BF2}"/>
              </a:ext>
            </a:extLst>
          </p:cNvPr>
          <p:cNvSpPr txBox="1">
            <a:spLocks noChangeArrowheads="1"/>
          </p:cNvSpPr>
          <p:nvPr/>
        </p:nvSpPr>
        <p:spPr bwMode="auto">
          <a:xfrm>
            <a:off x="6100764" y="2762250"/>
            <a:ext cx="17315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sz="2000" dirty="0" err="1">
                <a:solidFill>
                  <a:srgbClr val="FF0000"/>
                </a:solidFill>
                <a:latin typeface="+mn-lt"/>
              </a:rPr>
              <a:t>pressButton</a:t>
            </a:r>
            <a:r>
              <a:rPr lang="en-US" altLang="en-US" sz="2000" dirty="0">
                <a:solidFill>
                  <a:srgbClr val="FF0000"/>
                </a:solidFill>
                <a:latin typeface="+mn-lt"/>
              </a:rPr>
              <a:t>(0)</a:t>
            </a:r>
          </a:p>
        </p:txBody>
      </p:sp>
      <p:sp>
        <p:nvSpPr>
          <p:cNvPr id="48" name="Rectangle 47">
            <a:extLst>
              <a:ext uri="{FF2B5EF4-FFF2-40B4-BE49-F238E27FC236}">
                <a16:creationId xmlns:a16="http://schemas.microsoft.com/office/drawing/2014/main" id="{2D2EF805-55B9-654A-B43B-677BDD9A2468}"/>
              </a:ext>
            </a:extLst>
          </p:cNvPr>
          <p:cNvSpPr/>
          <p:nvPr/>
        </p:nvSpPr>
        <p:spPr>
          <a:xfrm>
            <a:off x="5529263" y="3219451"/>
            <a:ext cx="1270000" cy="650875"/>
          </a:xfrm>
          <a:prstGeom prst="rect">
            <a:avLst/>
          </a:prstGeom>
          <a:solidFill>
            <a:srgbClr val="FF0000"/>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2000" dirty="0">
                <a:solidFill>
                  <a:schemeClr val="bg1"/>
                </a:solidFill>
                <a:ea typeface="Verdana" pitchFamily="34" charset="0"/>
                <a:cs typeface="Verdana" pitchFamily="34" charset="0"/>
              </a:rPr>
              <a:t>Malware</a:t>
            </a:r>
          </a:p>
        </p:txBody>
      </p:sp>
      <p:sp>
        <p:nvSpPr>
          <p:cNvPr id="49" name="Rectangle 48">
            <a:extLst>
              <a:ext uri="{FF2B5EF4-FFF2-40B4-BE49-F238E27FC236}">
                <a16:creationId xmlns:a16="http://schemas.microsoft.com/office/drawing/2014/main" id="{B232EAEB-D21E-DD46-82D3-8762CFDBE1FC}"/>
              </a:ext>
            </a:extLst>
          </p:cNvPr>
          <p:cNvSpPr/>
          <p:nvPr/>
        </p:nvSpPr>
        <p:spPr>
          <a:xfrm>
            <a:off x="7277100" y="3219451"/>
            <a:ext cx="1600200" cy="650875"/>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accent5">
                    <a:lumMod val="50000"/>
                  </a:schemeClr>
                </a:solidFill>
                <a:ea typeface="Verdana" pitchFamily="34" charset="0"/>
                <a:cs typeface="Verdana" pitchFamily="34" charset="0"/>
              </a:rPr>
              <a:t>Settings</a:t>
            </a:r>
          </a:p>
          <a:p>
            <a:pPr algn="ctr">
              <a:defRPr/>
            </a:pPr>
            <a:r>
              <a:rPr lang="en-US" sz="2000" dirty="0">
                <a:solidFill>
                  <a:schemeClr val="accent5">
                    <a:lumMod val="50000"/>
                  </a:schemeClr>
                </a:solidFill>
                <a:ea typeface="Verdana" pitchFamily="34" charset="0"/>
                <a:cs typeface="Verdana" pitchFamily="34" charset="0"/>
              </a:rPr>
              <a:t>app</a:t>
            </a:r>
          </a:p>
        </p:txBody>
      </p:sp>
      <p:sp>
        <p:nvSpPr>
          <p:cNvPr id="50" name="TextBox 49">
            <a:extLst>
              <a:ext uri="{FF2B5EF4-FFF2-40B4-BE49-F238E27FC236}">
                <a16:creationId xmlns:a16="http://schemas.microsoft.com/office/drawing/2014/main" id="{F738C930-3D60-DD46-8761-CEE37884A7D5}"/>
              </a:ext>
            </a:extLst>
          </p:cNvPr>
          <p:cNvSpPr txBox="1">
            <a:spLocks noChangeArrowheads="1"/>
          </p:cNvSpPr>
          <p:nvPr/>
        </p:nvSpPr>
        <p:spPr bwMode="auto">
          <a:xfrm>
            <a:off x="7467600" y="3905250"/>
            <a:ext cx="150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eaLnBrk="1" hangingPunct="1"/>
            <a:r>
              <a:rPr lang="en-US" altLang="en-US" sz="2000" b="1" dirty="0" err="1">
                <a:solidFill>
                  <a:schemeClr val="tx1"/>
                </a:solidFill>
                <a:latin typeface="+mn-lt"/>
              </a:rPr>
              <a:t>turnOnWifi</a:t>
            </a:r>
            <a:r>
              <a:rPr lang="en-US" altLang="en-US" sz="2000" b="1" dirty="0">
                <a:solidFill>
                  <a:schemeClr val="tx1"/>
                </a:solidFill>
                <a:latin typeface="+mn-lt"/>
              </a:rPr>
              <a:t>()</a:t>
            </a:r>
          </a:p>
        </p:txBody>
      </p:sp>
      <p:sp>
        <p:nvSpPr>
          <p:cNvPr id="51" name="Cloud Callout 50">
            <a:extLst>
              <a:ext uri="{FF2B5EF4-FFF2-40B4-BE49-F238E27FC236}">
                <a16:creationId xmlns:a16="http://schemas.microsoft.com/office/drawing/2014/main" id="{954DF2F3-FD1B-2F44-982E-36E22337F0C9}"/>
              </a:ext>
            </a:extLst>
          </p:cNvPr>
          <p:cNvSpPr>
            <a:spLocks noChangeArrowheads="1"/>
          </p:cNvSpPr>
          <p:nvPr/>
        </p:nvSpPr>
        <p:spPr bwMode="auto">
          <a:xfrm>
            <a:off x="8191500" y="2305050"/>
            <a:ext cx="1295400" cy="838200"/>
          </a:xfrm>
          <a:prstGeom prst="cloudCallout">
            <a:avLst>
              <a:gd name="adj1" fmla="val -15574"/>
              <a:gd name="adj2" fmla="val 82227"/>
            </a:avLst>
          </a:prstGeom>
          <a:noFill/>
          <a:ln w="28575" algn="ctr">
            <a:solidFill>
              <a:schemeClr val="tx1"/>
            </a:solidFill>
            <a:round/>
            <a:headEnd type="none" w="lg" len="lg"/>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algn="ctr">
              <a:spcBef>
                <a:spcPct val="20000"/>
              </a:spcBef>
              <a:buClr>
                <a:schemeClr val="accent2"/>
              </a:buClr>
            </a:pPr>
            <a:endParaRPr lang="en-US" altLang="en-US">
              <a:latin typeface="+mn-lt"/>
            </a:endParaRPr>
          </a:p>
        </p:txBody>
      </p:sp>
      <p:sp>
        <p:nvSpPr>
          <p:cNvPr id="52" name="TextBox 51">
            <a:extLst>
              <a:ext uri="{FF2B5EF4-FFF2-40B4-BE49-F238E27FC236}">
                <a16:creationId xmlns:a16="http://schemas.microsoft.com/office/drawing/2014/main" id="{236C2629-0993-0E40-80FC-CEB7FFA67DA3}"/>
              </a:ext>
            </a:extLst>
          </p:cNvPr>
          <p:cNvSpPr txBox="1">
            <a:spLocks noChangeArrowheads="1"/>
          </p:cNvSpPr>
          <p:nvPr/>
        </p:nvSpPr>
        <p:spPr bwMode="auto">
          <a:xfrm>
            <a:off x="8307388" y="2381251"/>
            <a:ext cx="10271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2"/>
                </a:solidFill>
                <a:latin typeface="Tahoma" panose="020B0604030504040204" pitchFamily="34" charset="0"/>
                <a:cs typeface="Arial" panose="020B0604020202020204" pitchFamily="34" charset="0"/>
              </a:defRPr>
            </a:lvl1pPr>
            <a:lvl2pPr marL="742950" indent="-285750" eaLnBrk="0" hangingPunct="0">
              <a:defRPr sz="2400">
                <a:solidFill>
                  <a:schemeClr val="bg2"/>
                </a:solidFill>
                <a:latin typeface="Tahoma" panose="020B0604030504040204" pitchFamily="34" charset="0"/>
                <a:cs typeface="Arial" panose="020B0604020202020204" pitchFamily="34" charset="0"/>
              </a:defRPr>
            </a:lvl2pPr>
            <a:lvl3pPr marL="1143000" indent="-228600" eaLnBrk="0" hangingPunct="0">
              <a:defRPr sz="2400">
                <a:solidFill>
                  <a:schemeClr val="bg2"/>
                </a:solidFill>
                <a:latin typeface="Tahoma" panose="020B0604030504040204" pitchFamily="34" charset="0"/>
                <a:cs typeface="Arial" panose="020B0604020202020204" pitchFamily="34" charset="0"/>
              </a:defRPr>
            </a:lvl3pPr>
            <a:lvl4pPr marL="1600200" indent="-228600" eaLnBrk="0" hangingPunct="0">
              <a:defRPr sz="2400">
                <a:solidFill>
                  <a:schemeClr val="bg2"/>
                </a:solidFill>
                <a:latin typeface="Tahoma" panose="020B0604030504040204" pitchFamily="34" charset="0"/>
                <a:cs typeface="Arial" panose="020B0604020202020204" pitchFamily="34" charset="0"/>
              </a:defRPr>
            </a:lvl4pPr>
            <a:lvl5pPr marL="2057400" indent="-228600" eaLnBrk="0" hangingPunct="0">
              <a:defRPr sz="2400">
                <a:solidFill>
                  <a:schemeClr val="bg2"/>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bg2"/>
                </a:solidFill>
                <a:latin typeface="Tahoma" panose="020B0604030504040204" pitchFamily="34" charset="0"/>
                <a:cs typeface="Arial" panose="020B0604020202020204" pitchFamily="34" charset="0"/>
              </a:defRPr>
            </a:lvl9pPr>
          </a:lstStyle>
          <a:p>
            <a:pPr algn="ctr" eaLnBrk="1" hangingPunct="1">
              <a:lnSpc>
                <a:spcPct val="80000"/>
              </a:lnSpc>
            </a:pPr>
            <a:r>
              <a:rPr lang="en-US" altLang="en-US" sz="1600">
                <a:solidFill>
                  <a:schemeClr val="tx1"/>
                </a:solidFill>
                <a:latin typeface="+mn-lt"/>
              </a:rPr>
              <a:t>User pressed button</a:t>
            </a:r>
          </a:p>
        </p:txBody>
      </p:sp>
      <p:pic>
        <p:nvPicPr>
          <p:cNvPr id="28" name="Graphic 7">
            <a:extLst>
              <a:ext uri="{FF2B5EF4-FFF2-40B4-BE49-F238E27FC236}">
                <a16:creationId xmlns:a16="http://schemas.microsoft.com/office/drawing/2014/main" id="{91AEC2A9-7182-1741-A486-EB2F9AD9ADE6}"/>
              </a:ext>
            </a:extLst>
          </p:cNvPr>
          <p:cNvPicPr>
            <a:picLocks noChangeAspect="1"/>
          </p:cNvPicPr>
          <p:nvPr/>
        </p:nvPicPr>
        <p:blipFill>
          <a:blip r:embed="rId4"/>
          <a:srcRect/>
          <a:stretch/>
        </p:blipFill>
        <p:spPr>
          <a:xfrm>
            <a:off x="8812725" y="3030887"/>
            <a:ext cx="786888" cy="974726"/>
          </a:xfrm>
          <a:prstGeom prst="rect">
            <a:avLst/>
          </a:prstGeom>
        </p:spPr>
      </p:pic>
      <p:sp>
        <p:nvSpPr>
          <p:cNvPr id="2" name="TextBox 1">
            <a:extLst>
              <a:ext uri="{FF2B5EF4-FFF2-40B4-BE49-F238E27FC236}">
                <a16:creationId xmlns:a16="http://schemas.microsoft.com/office/drawing/2014/main" id="{D4EAAA7F-B0F0-514A-B2B3-0DA1A94D1B2C}"/>
              </a:ext>
            </a:extLst>
          </p:cNvPr>
          <p:cNvSpPr txBox="1"/>
          <p:nvPr/>
        </p:nvSpPr>
        <p:spPr>
          <a:xfrm>
            <a:off x="6034675" y="6146800"/>
            <a:ext cx="5876930" cy="338554"/>
          </a:xfrm>
          <a:prstGeom prst="rect">
            <a:avLst/>
          </a:prstGeom>
          <a:noFill/>
        </p:spPr>
        <p:txBody>
          <a:bodyPr wrap="none" rtlCol="0">
            <a:spAutoFit/>
          </a:bodyPr>
          <a:lstStyle/>
          <a:p>
            <a:r>
              <a:rPr lang="en-US" sz="1600" i="1" dirty="0"/>
              <a:t>Felt et al. “Permission Re-Delegation: Attacks and Defenses”  (2011)</a:t>
            </a:r>
          </a:p>
        </p:txBody>
      </p:sp>
    </p:spTree>
    <p:extLst>
      <p:ext uri="{BB962C8B-B14F-4D97-AF65-F5344CB8AC3E}">
        <p14:creationId xmlns:p14="http://schemas.microsoft.com/office/powerpoint/2010/main" val="14506503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3" presetClass="entr" presetSubtype="1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blinds(horizontal)">
                                      <p:cBhvr>
                                        <p:cTn id="21" dur="500"/>
                                        <p:tgtEl>
                                          <p:spTgt spid="4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7" grpId="0" animBg="1"/>
      <p:bldP spid="38" grpId="0"/>
      <p:bldP spid="46" grpId="0"/>
      <p:bldP spid="48" grpId="0" animBg="1"/>
      <p:bldP spid="49" grpId="0" animBg="1"/>
      <p:bldP spid="50" grpId="0"/>
      <p:bldP spid="51" grpId="0" animBg="1"/>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EB246E8-A969-0349-9F47-1ADD20E36A59}"/>
              </a:ext>
            </a:extLst>
          </p:cNvPr>
          <p:cNvSpPr>
            <a:spLocks noGrp="1"/>
          </p:cNvSpPr>
          <p:nvPr>
            <p:ph type="title"/>
          </p:nvPr>
        </p:nvSpPr>
        <p:spPr/>
        <p:txBody>
          <a:bodyPr/>
          <a:lstStyle/>
          <a:p>
            <a:r>
              <a:rPr lang="en-US" altLang="en-US" dirty="0"/>
              <a:t>Re-Delegation is a Confused Deputy Problem</a:t>
            </a:r>
          </a:p>
        </p:txBody>
      </p:sp>
      <p:sp>
        <p:nvSpPr>
          <p:cNvPr id="19459" name="Content Placeholder 2">
            <a:extLst>
              <a:ext uri="{FF2B5EF4-FFF2-40B4-BE49-F238E27FC236}">
                <a16:creationId xmlns:a16="http://schemas.microsoft.com/office/drawing/2014/main" id="{57DC9F9A-841D-F04D-A55D-89EC85570F0F}"/>
              </a:ext>
            </a:extLst>
          </p:cNvPr>
          <p:cNvSpPr>
            <a:spLocks noGrp="1"/>
          </p:cNvSpPr>
          <p:nvPr>
            <p:ph idx="1"/>
          </p:nvPr>
        </p:nvSpPr>
        <p:spPr>
          <a:xfrm>
            <a:off x="1066800" y="2103120"/>
            <a:ext cx="10420350" cy="2404075"/>
          </a:xfrm>
        </p:spPr>
        <p:txBody>
          <a:bodyPr>
            <a:normAutofit/>
          </a:bodyPr>
          <a:lstStyle/>
          <a:p>
            <a:r>
              <a:rPr lang="en-US" altLang="en-US" sz="2400" dirty="0"/>
              <a:t>The “deputy” app may accidentally expose privileged functionality…</a:t>
            </a:r>
          </a:p>
          <a:p>
            <a:r>
              <a:rPr lang="en-US" altLang="en-US" sz="2400" dirty="0"/>
              <a:t>… or intentionally expose it, but the attacker invokes it in a surprising context</a:t>
            </a:r>
          </a:p>
          <a:p>
            <a:pPr lvl="1"/>
            <a:r>
              <a:rPr lang="en-US" altLang="en-US" sz="2000" dirty="0"/>
              <a:t>Example: broadcast receivers in Android</a:t>
            </a:r>
          </a:p>
          <a:p>
            <a:r>
              <a:rPr lang="en-US" altLang="en-US" sz="2400" dirty="0"/>
              <a:t>… or intentionally expose it and attempt to reduce the invoker’s authority, but do it incorrectly</a:t>
            </a:r>
          </a:p>
        </p:txBody>
      </p:sp>
      <p:pic>
        <p:nvPicPr>
          <p:cNvPr id="6" name="Graphic 7">
            <a:extLst>
              <a:ext uri="{FF2B5EF4-FFF2-40B4-BE49-F238E27FC236}">
                <a16:creationId xmlns:a16="http://schemas.microsoft.com/office/drawing/2014/main" id="{5804A1FB-E3E8-FA4B-B6B8-13C52018B5D1}"/>
              </a:ext>
            </a:extLst>
          </p:cNvPr>
          <p:cNvPicPr>
            <a:picLocks noChangeAspect="1"/>
          </p:cNvPicPr>
          <p:nvPr/>
        </p:nvPicPr>
        <p:blipFill>
          <a:blip r:embed="rId2"/>
          <a:srcRect/>
          <a:stretch/>
        </p:blipFill>
        <p:spPr>
          <a:xfrm>
            <a:off x="9835813" y="4414080"/>
            <a:ext cx="1379025" cy="1708212"/>
          </a:xfrm>
          <a:prstGeom prst="rect">
            <a:avLst/>
          </a:prstGeom>
        </p:spPr>
      </p:pic>
      <p:sp>
        <p:nvSpPr>
          <p:cNvPr id="2" name="TextBox 1">
            <a:extLst>
              <a:ext uri="{FF2B5EF4-FFF2-40B4-BE49-F238E27FC236}">
                <a16:creationId xmlns:a16="http://schemas.microsoft.com/office/drawing/2014/main" id="{46979272-F231-164C-8B96-EE87CE97ACFC}"/>
              </a:ext>
            </a:extLst>
          </p:cNvPr>
          <p:cNvSpPr txBox="1"/>
          <p:nvPr/>
        </p:nvSpPr>
        <p:spPr>
          <a:xfrm>
            <a:off x="2724150" y="4788872"/>
            <a:ext cx="5123518" cy="646331"/>
          </a:xfrm>
          <a:prstGeom prst="rect">
            <a:avLst/>
          </a:prstGeom>
          <a:noFill/>
        </p:spPr>
        <p:txBody>
          <a:bodyPr wrap="none" rtlCol="0">
            <a:spAutoFit/>
          </a:bodyPr>
          <a:lstStyle/>
          <a:p>
            <a:r>
              <a:rPr lang="en-US" dirty="0"/>
              <a:t>Remember URL checks on webhooks?</a:t>
            </a:r>
          </a:p>
          <a:p>
            <a:r>
              <a:rPr lang="en-US"/>
              <a:t>Parent </a:t>
            </a:r>
            <a:r>
              <a:rPr lang="en-US" dirty="0"/>
              <a:t>frame origin checks in frame-busting code?</a:t>
            </a:r>
          </a:p>
        </p:txBody>
      </p:sp>
      <p:grpSp>
        <p:nvGrpSpPr>
          <p:cNvPr id="7" name="Group 6">
            <a:extLst>
              <a:ext uri="{FF2B5EF4-FFF2-40B4-BE49-F238E27FC236}">
                <a16:creationId xmlns:a16="http://schemas.microsoft.com/office/drawing/2014/main" id="{8B1DFB6F-5DC9-2441-BF71-996917990C58}"/>
              </a:ext>
            </a:extLst>
          </p:cNvPr>
          <p:cNvGrpSpPr/>
          <p:nvPr/>
        </p:nvGrpSpPr>
        <p:grpSpPr>
          <a:xfrm>
            <a:off x="2801670" y="4403100"/>
            <a:ext cx="383760" cy="355320"/>
            <a:chOff x="2801670" y="4403100"/>
            <a:chExt cx="383760" cy="3553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7BFF991-454F-5644-BBCB-0D5BB6EF4F56}"/>
                    </a:ext>
                  </a:extLst>
                </p14:cNvPr>
                <p14:cNvContentPartPr/>
                <p14:nvPr/>
              </p14:nvContentPartPr>
              <p14:xfrm>
                <a:off x="2801670" y="4403100"/>
                <a:ext cx="383760" cy="355320"/>
              </p14:xfrm>
            </p:contentPart>
          </mc:Choice>
          <mc:Fallback xmlns="">
            <p:pic>
              <p:nvPicPr>
                <p:cNvPr id="3" name="Ink 2">
                  <a:extLst>
                    <a:ext uri="{FF2B5EF4-FFF2-40B4-BE49-F238E27FC236}">
                      <a16:creationId xmlns:a16="http://schemas.microsoft.com/office/drawing/2014/main" id="{07BFF991-454F-5644-BBCB-0D5BB6EF4F56}"/>
                    </a:ext>
                  </a:extLst>
                </p:cNvPr>
                <p:cNvPicPr/>
                <p:nvPr/>
              </p:nvPicPr>
              <p:blipFill>
                <a:blip r:embed="rId4"/>
                <a:stretch>
                  <a:fillRect/>
                </a:stretch>
              </p:blipFill>
              <p:spPr>
                <a:xfrm>
                  <a:off x="2793030" y="4394460"/>
                  <a:ext cx="40140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7887AEE-E94E-FB48-90B0-CF72EA8B6CD5}"/>
                    </a:ext>
                  </a:extLst>
                </p14:cNvPr>
                <p14:cNvContentPartPr/>
                <p14:nvPr/>
              </p14:nvContentPartPr>
              <p14:xfrm>
                <a:off x="2847030" y="4403100"/>
                <a:ext cx="137160" cy="21960"/>
              </p14:xfrm>
            </p:contentPart>
          </mc:Choice>
          <mc:Fallback xmlns="">
            <p:pic>
              <p:nvPicPr>
                <p:cNvPr id="4" name="Ink 3">
                  <a:extLst>
                    <a:ext uri="{FF2B5EF4-FFF2-40B4-BE49-F238E27FC236}">
                      <a16:creationId xmlns:a16="http://schemas.microsoft.com/office/drawing/2014/main" id="{E7887AEE-E94E-FB48-90B0-CF72EA8B6CD5}"/>
                    </a:ext>
                  </a:extLst>
                </p:cNvPr>
                <p:cNvPicPr/>
                <p:nvPr/>
              </p:nvPicPr>
              <p:blipFill>
                <a:blip r:embed="rId6"/>
                <a:stretch>
                  <a:fillRect/>
                </a:stretch>
              </p:blipFill>
              <p:spPr>
                <a:xfrm>
                  <a:off x="2838030" y="4394460"/>
                  <a:ext cx="154800" cy="39600"/>
                </a:xfrm>
                <a:prstGeom prst="rect">
                  <a:avLst/>
                </a:prstGeom>
              </p:spPr>
            </p:pic>
          </mc:Fallback>
        </mc:AlternateContent>
      </p:grpSp>
    </p:spTree>
    <p:extLst>
      <p:ext uri="{BB962C8B-B14F-4D97-AF65-F5344CB8AC3E}">
        <p14:creationId xmlns:p14="http://schemas.microsoft.com/office/powerpoint/2010/main" val="400977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What’s Valuable on Phones?</a:t>
            </a:r>
          </a:p>
        </p:txBody>
      </p:sp>
      <p:sp>
        <p:nvSpPr>
          <p:cNvPr id="9220" name="Rectangle 3">
            <a:extLst>
              <a:ext uri="{FF2B5EF4-FFF2-40B4-BE49-F238E27FC236}">
                <a16:creationId xmlns:a16="http://schemas.microsoft.com/office/drawing/2014/main" id="{05F5EAE6-0B48-8643-ADEE-685D95A5AA65}"/>
              </a:ext>
            </a:extLst>
          </p:cNvPr>
          <p:cNvSpPr>
            <a:spLocks noGrp="1" noChangeArrowheads="1"/>
          </p:cNvSpPr>
          <p:nvPr>
            <p:ph idx="1"/>
          </p:nvPr>
        </p:nvSpPr>
        <p:spPr>
          <a:xfrm>
            <a:off x="1066800" y="2103120"/>
            <a:ext cx="10896600" cy="4278630"/>
          </a:xfrm>
        </p:spPr>
        <p:txBody>
          <a:bodyPr>
            <a:noAutofit/>
          </a:bodyPr>
          <a:lstStyle/>
          <a:p>
            <a:r>
              <a:rPr lang="en-US" altLang="en-US" sz="2400" dirty="0"/>
              <a:t>Identify location</a:t>
            </a:r>
          </a:p>
          <a:p>
            <a:r>
              <a:rPr lang="en-US" altLang="en-US" sz="2400" dirty="0"/>
              <a:t>Record phone calls</a:t>
            </a:r>
          </a:p>
          <a:p>
            <a:r>
              <a:rPr lang="en-US" altLang="en-US" sz="2400" dirty="0"/>
              <a:t>Log SMS (remember 2FA SMS?)</a:t>
            </a:r>
          </a:p>
          <a:p>
            <a:r>
              <a:rPr lang="en-US" altLang="en-US" sz="2400" dirty="0"/>
              <a:t>Send premium SMS messages</a:t>
            </a:r>
          </a:p>
          <a:p>
            <a:r>
              <a:rPr lang="en-US" altLang="en-US" sz="2400" dirty="0"/>
              <a:t>Steal contact list, email, messaging, banking/financial information, private photos…</a:t>
            </a:r>
          </a:p>
          <a:p>
            <a:r>
              <a:rPr lang="en-US" altLang="en-US" sz="2400" dirty="0"/>
              <a:t>Phishing</a:t>
            </a:r>
          </a:p>
          <a:p>
            <a:r>
              <a:rPr lang="en-US" altLang="en-US" sz="2400" dirty="0" err="1"/>
              <a:t>Malvertising</a:t>
            </a:r>
            <a:r>
              <a:rPr lang="en-US" altLang="en-US" sz="2400" dirty="0"/>
              <a:t> </a:t>
            </a:r>
          </a:p>
          <a:p>
            <a:r>
              <a:rPr lang="en-US" altLang="en-US" sz="2400" dirty="0"/>
              <a:t>Join Bots</a:t>
            </a:r>
          </a:p>
        </p:txBody>
      </p:sp>
      <p:grpSp>
        <p:nvGrpSpPr>
          <p:cNvPr id="6" name="Group 5">
            <a:extLst>
              <a:ext uri="{FF2B5EF4-FFF2-40B4-BE49-F238E27FC236}">
                <a16:creationId xmlns:a16="http://schemas.microsoft.com/office/drawing/2014/main" id="{8FDF3816-7A8D-C142-96DE-FA14CE264299}"/>
              </a:ext>
            </a:extLst>
          </p:cNvPr>
          <p:cNvGrpSpPr/>
          <p:nvPr/>
        </p:nvGrpSpPr>
        <p:grpSpPr>
          <a:xfrm>
            <a:off x="4865190" y="2147010"/>
            <a:ext cx="2454480" cy="1807200"/>
            <a:chOff x="4865190" y="2147010"/>
            <a:chExt cx="2454480" cy="18072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60157A2-797F-544B-AF5B-0260E81AB39D}"/>
                    </a:ext>
                  </a:extLst>
                </p14:cNvPr>
                <p14:cNvContentPartPr/>
                <p14:nvPr/>
              </p14:nvContentPartPr>
              <p14:xfrm>
                <a:off x="4865190" y="2147010"/>
                <a:ext cx="795960" cy="1807200"/>
              </p14:xfrm>
            </p:contentPart>
          </mc:Choice>
          <mc:Fallback xmlns="">
            <p:pic>
              <p:nvPicPr>
                <p:cNvPr id="2" name="Ink 1">
                  <a:extLst>
                    <a:ext uri="{FF2B5EF4-FFF2-40B4-BE49-F238E27FC236}">
                      <a16:creationId xmlns:a16="http://schemas.microsoft.com/office/drawing/2014/main" id="{960157A2-797F-544B-AF5B-0260E81AB39D}"/>
                    </a:ext>
                  </a:extLst>
                </p:cNvPr>
                <p:cNvPicPr/>
                <p:nvPr/>
              </p:nvPicPr>
              <p:blipFill>
                <a:blip r:embed="rId3"/>
                <a:stretch>
                  <a:fillRect/>
                </a:stretch>
              </p:blipFill>
              <p:spPr>
                <a:xfrm>
                  <a:off x="4829190" y="2111010"/>
                  <a:ext cx="867600" cy="187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5115A32-8A33-EC4E-8078-6C5B5F396506}"/>
                    </a:ext>
                  </a:extLst>
                </p14:cNvPr>
                <p14:cNvContentPartPr/>
                <p14:nvPr/>
              </p14:nvContentPartPr>
              <p14:xfrm>
                <a:off x="5769510" y="2996610"/>
                <a:ext cx="1537200" cy="304920"/>
              </p14:xfrm>
            </p:contentPart>
          </mc:Choice>
          <mc:Fallback xmlns="">
            <p:pic>
              <p:nvPicPr>
                <p:cNvPr id="3" name="Ink 2">
                  <a:extLst>
                    <a:ext uri="{FF2B5EF4-FFF2-40B4-BE49-F238E27FC236}">
                      <a16:creationId xmlns:a16="http://schemas.microsoft.com/office/drawing/2014/main" id="{45115A32-8A33-EC4E-8078-6C5B5F396506}"/>
                    </a:ext>
                  </a:extLst>
                </p:cNvPr>
                <p:cNvPicPr/>
                <p:nvPr/>
              </p:nvPicPr>
              <p:blipFill>
                <a:blip r:embed="rId5"/>
                <a:stretch>
                  <a:fillRect/>
                </a:stretch>
              </p:blipFill>
              <p:spPr>
                <a:xfrm>
                  <a:off x="5733870" y="2960610"/>
                  <a:ext cx="16088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EDD908A-6A0D-6642-8347-63B3FCB7AE70}"/>
                    </a:ext>
                  </a:extLst>
                </p14:cNvPr>
                <p14:cNvContentPartPr/>
                <p14:nvPr/>
              </p14:nvContentPartPr>
              <p14:xfrm>
                <a:off x="7046070" y="3110370"/>
                <a:ext cx="273600" cy="295200"/>
              </p14:xfrm>
            </p:contentPart>
          </mc:Choice>
          <mc:Fallback xmlns="">
            <p:pic>
              <p:nvPicPr>
                <p:cNvPr id="5" name="Ink 4">
                  <a:extLst>
                    <a:ext uri="{FF2B5EF4-FFF2-40B4-BE49-F238E27FC236}">
                      <a16:creationId xmlns:a16="http://schemas.microsoft.com/office/drawing/2014/main" id="{2EDD908A-6A0D-6642-8347-63B3FCB7AE70}"/>
                    </a:ext>
                  </a:extLst>
                </p:cNvPr>
                <p:cNvPicPr/>
                <p:nvPr/>
              </p:nvPicPr>
              <p:blipFill>
                <a:blip r:embed="rId7"/>
                <a:stretch>
                  <a:fillRect/>
                </a:stretch>
              </p:blipFill>
              <p:spPr>
                <a:xfrm>
                  <a:off x="7010430" y="3074370"/>
                  <a:ext cx="345240" cy="366840"/>
                </a:xfrm>
                <a:prstGeom prst="rect">
                  <a:avLst/>
                </a:prstGeom>
              </p:spPr>
            </p:pic>
          </mc:Fallback>
        </mc:AlternateContent>
      </p:grpSp>
      <p:sp>
        <p:nvSpPr>
          <p:cNvPr id="7" name="TextBox 6">
            <a:extLst>
              <a:ext uri="{FF2B5EF4-FFF2-40B4-BE49-F238E27FC236}">
                <a16:creationId xmlns:a16="http://schemas.microsoft.com/office/drawing/2014/main" id="{2B5220CF-CFB9-2040-B33D-D9B6B2183956}"/>
              </a:ext>
            </a:extLst>
          </p:cNvPr>
          <p:cNvSpPr txBox="1"/>
          <p:nvPr/>
        </p:nvSpPr>
        <p:spPr>
          <a:xfrm>
            <a:off x="7622101" y="2779738"/>
            <a:ext cx="3179075" cy="584775"/>
          </a:xfrm>
          <a:prstGeom prst="rect">
            <a:avLst/>
          </a:prstGeom>
          <a:noFill/>
        </p:spPr>
        <p:txBody>
          <a:bodyPr wrap="none" rtlCol="0">
            <a:spAutoFit/>
          </a:bodyPr>
          <a:lstStyle/>
          <a:p>
            <a:r>
              <a:rPr lang="en-US" sz="3200" dirty="0"/>
              <a:t>specific to mobile</a:t>
            </a:r>
          </a:p>
        </p:txBody>
      </p:sp>
    </p:spTree>
    <p:extLst>
      <p:ext uri="{BB962C8B-B14F-4D97-AF65-F5344CB8AC3E}">
        <p14:creationId xmlns:p14="http://schemas.microsoft.com/office/powerpoint/2010/main" val="3285196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Physical Threats</a:t>
            </a:r>
          </a:p>
        </p:txBody>
      </p:sp>
      <p:sp>
        <p:nvSpPr>
          <p:cNvPr id="9220" name="Rectangle 3">
            <a:extLst>
              <a:ext uri="{FF2B5EF4-FFF2-40B4-BE49-F238E27FC236}">
                <a16:creationId xmlns:a16="http://schemas.microsoft.com/office/drawing/2014/main" id="{05F5EAE6-0B48-8643-ADEE-685D95A5AA65}"/>
              </a:ext>
            </a:extLst>
          </p:cNvPr>
          <p:cNvSpPr>
            <a:spLocks noGrp="1" noChangeArrowheads="1"/>
          </p:cNvSpPr>
          <p:nvPr>
            <p:ph idx="1"/>
          </p:nvPr>
        </p:nvSpPr>
        <p:spPr>
          <a:xfrm>
            <a:off x="1066800" y="2103120"/>
            <a:ext cx="10439400" cy="3849624"/>
          </a:xfrm>
        </p:spPr>
        <p:txBody>
          <a:bodyPr>
            <a:noAutofit/>
          </a:bodyPr>
          <a:lstStyle/>
          <a:p>
            <a:r>
              <a:rPr lang="en-US" altLang="en-US" sz="2400" dirty="0"/>
              <a:t>Powered-off devices under complete physical control of an adversary</a:t>
            </a:r>
          </a:p>
          <a:p>
            <a:pPr lvl="1"/>
            <a:r>
              <a:rPr lang="en-US" altLang="en-US" sz="2000" dirty="0"/>
              <a:t>Including well-resourced nation-states, police, etc.</a:t>
            </a:r>
          </a:p>
          <a:p>
            <a:r>
              <a:rPr lang="en-US" altLang="en-US" sz="2400" dirty="0"/>
              <a:t>Screen-locked devices under physical control of an adversary (e.g. thieves)</a:t>
            </a:r>
          </a:p>
          <a:p>
            <a:r>
              <a:rPr lang="en-US" altLang="en-US" sz="2400" dirty="0"/>
              <a:t>Unlocked devices under control of different user (e.g. intimate partner abuse)</a:t>
            </a:r>
          </a:p>
          <a:p>
            <a:r>
              <a:rPr lang="en-US" altLang="en-US" sz="2400" dirty="0"/>
              <a:t>Devices in physical proximity to an adversary who control radio channels, including cellular, </a:t>
            </a:r>
            <a:r>
              <a:rPr lang="en-US" altLang="en-US" sz="2400" dirty="0" err="1"/>
              <a:t>WiFi</a:t>
            </a:r>
            <a:r>
              <a:rPr lang="en-US" altLang="en-US" sz="2400" dirty="0"/>
              <a:t>, Bluetooth, GPS, NFC</a:t>
            </a:r>
          </a:p>
        </p:txBody>
      </p:sp>
    </p:spTree>
    <p:extLst>
      <p:ext uri="{BB962C8B-B14F-4D97-AF65-F5344CB8AC3E}">
        <p14:creationId xmlns:p14="http://schemas.microsoft.com/office/powerpoint/2010/main" val="2299511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Untrusted Code</a:t>
            </a:r>
          </a:p>
        </p:txBody>
      </p:sp>
      <p:sp>
        <p:nvSpPr>
          <p:cNvPr id="9220" name="Rectangle 3">
            <a:extLst>
              <a:ext uri="{FF2B5EF4-FFF2-40B4-BE49-F238E27FC236}">
                <a16:creationId xmlns:a16="http://schemas.microsoft.com/office/drawing/2014/main" id="{05F5EAE6-0B48-8643-ADEE-685D95A5AA65}"/>
              </a:ext>
            </a:extLst>
          </p:cNvPr>
          <p:cNvSpPr>
            <a:spLocks noGrp="1" noChangeArrowheads="1"/>
          </p:cNvSpPr>
          <p:nvPr>
            <p:ph idx="1"/>
          </p:nvPr>
        </p:nvSpPr>
        <p:spPr>
          <a:xfrm>
            <a:off x="1066800" y="2103120"/>
            <a:ext cx="9220200" cy="4112286"/>
          </a:xfrm>
        </p:spPr>
        <p:txBody>
          <a:bodyPr>
            <a:noAutofit/>
          </a:bodyPr>
          <a:lstStyle/>
          <a:p>
            <a:pPr marL="0" indent="0">
              <a:buNone/>
            </a:pPr>
            <a:r>
              <a:rPr lang="en-US" altLang="en-US" sz="2400" dirty="0">
                <a:solidFill>
                  <a:srgbClr val="C00000"/>
                </a:solidFill>
              </a:rPr>
              <a:t>Mobile OSes intentionally allow (with explicit user consent) installation of application code from arbitrary sources that can…</a:t>
            </a:r>
          </a:p>
          <a:p>
            <a:r>
              <a:rPr lang="en-US" altLang="en-US" sz="2400" dirty="0"/>
              <a:t>Abuse APIs supported by the OS with malicious intent, e.g. spyware</a:t>
            </a:r>
          </a:p>
          <a:p>
            <a:r>
              <a:rPr lang="en-US" altLang="en-US" sz="2400" dirty="0"/>
              <a:t>Exploit bugs in the OS</a:t>
            </a:r>
          </a:p>
          <a:p>
            <a:r>
              <a:rPr lang="en-US" altLang="en-US" sz="2400" dirty="0"/>
              <a:t>Mimic system or other app user interfaces to confuse users</a:t>
            </a:r>
          </a:p>
          <a:p>
            <a:r>
              <a:rPr lang="en-US" altLang="en-US" sz="2400" dirty="0"/>
              <a:t>Read content from system or other application user interfaces (e.g., screen-scrape)</a:t>
            </a:r>
          </a:p>
          <a:p>
            <a:r>
              <a:rPr lang="en-US" altLang="en-US" sz="2400" dirty="0"/>
              <a:t>Inject input events into system or other app user interfaces</a:t>
            </a:r>
          </a:p>
        </p:txBody>
      </p:sp>
    </p:spTree>
    <p:extLst>
      <p:ext uri="{BB962C8B-B14F-4D97-AF65-F5344CB8AC3E}">
        <p14:creationId xmlns:p14="http://schemas.microsoft.com/office/powerpoint/2010/main" val="344256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Mobile Exploits Very Valuable</a:t>
            </a:r>
          </a:p>
        </p:txBody>
      </p:sp>
      <p:pic>
        <p:nvPicPr>
          <p:cNvPr id="2" name="Picture 1">
            <a:extLst>
              <a:ext uri="{FF2B5EF4-FFF2-40B4-BE49-F238E27FC236}">
                <a16:creationId xmlns:a16="http://schemas.microsoft.com/office/drawing/2014/main" id="{FAE7DBFE-0CE7-8447-83DC-F0818A45A689}"/>
              </a:ext>
            </a:extLst>
          </p:cNvPr>
          <p:cNvPicPr>
            <a:picLocks noChangeAspect="1"/>
          </p:cNvPicPr>
          <p:nvPr/>
        </p:nvPicPr>
        <p:blipFill>
          <a:blip r:embed="rId2"/>
          <a:stretch>
            <a:fillRect/>
          </a:stretch>
        </p:blipFill>
        <p:spPr>
          <a:xfrm>
            <a:off x="1206500" y="1771650"/>
            <a:ext cx="9605396" cy="4443756"/>
          </a:xfrm>
          <a:prstGeom prst="rect">
            <a:avLst/>
          </a:prstGeom>
        </p:spPr>
      </p:pic>
    </p:spTree>
    <p:extLst>
      <p:ext uri="{BB962C8B-B14F-4D97-AF65-F5344CB8AC3E}">
        <p14:creationId xmlns:p14="http://schemas.microsoft.com/office/powerpoint/2010/main" val="2774451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AAF893C8-9E59-464A-B402-6B29E258A546}"/>
              </a:ext>
            </a:extLst>
          </p:cNvPr>
          <p:cNvPicPr>
            <a:picLocks noChangeAspect="1"/>
          </p:cNvPicPr>
          <p:nvPr/>
        </p:nvPicPr>
        <p:blipFill>
          <a:blip r:embed="rId2"/>
          <a:stretch>
            <a:fillRect/>
          </a:stretch>
        </p:blipFill>
        <p:spPr>
          <a:xfrm>
            <a:off x="813986" y="651060"/>
            <a:ext cx="5880101" cy="1897734"/>
          </a:xfrm>
          <a:prstGeom prst="rect">
            <a:avLst/>
          </a:prstGeom>
        </p:spPr>
      </p:pic>
      <p:sp>
        <p:nvSpPr>
          <p:cNvPr id="8" name="TextBox 7">
            <a:extLst>
              <a:ext uri="{FF2B5EF4-FFF2-40B4-BE49-F238E27FC236}">
                <a16:creationId xmlns:a16="http://schemas.microsoft.com/office/drawing/2014/main" id="{BA0BDDC4-C233-1345-ADD7-F02987C424CD}"/>
              </a:ext>
            </a:extLst>
          </p:cNvPr>
          <p:cNvSpPr txBox="1"/>
          <p:nvPr/>
        </p:nvSpPr>
        <p:spPr>
          <a:xfrm>
            <a:off x="6922935" y="838200"/>
            <a:ext cx="3428999" cy="1200329"/>
          </a:xfrm>
          <a:prstGeom prst="rect">
            <a:avLst/>
          </a:prstGeom>
          <a:noFill/>
        </p:spPr>
        <p:txBody>
          <a:bodyPr wrap="square" rtlCol="0">
            <a:spAutoFit/>
          </a:bodyPr>
          <a:lstStyle/>
          <a:p>
            <a:r>
              <a:rPr lang="en-US" sz="2400" dirty="0"/>
              <a:t>Remember the emergency Apple update on September 13, 2021?</a:t>
            </a:r>
          </a:p>
        </p:txBody>
      </p:sp>
      <p:sp>
        <p:nvSpPr>
          <p:cNvPr id="9" name="TextBox 8">
            <a:extLst>
              <a:ext uri="{FF2B5EF4-FFF2-40B4-BE49-F238E27FC236}">
                <a16:creationId xmlns:a16="http://schemas.microsoft.com/office/drawing/2014/main" id="{9AD34C43-AF98-9A4D-8396-D913B5B71EC1}"/>
              </a:ext>
            </a:extLst>
          </p:cNvPr>
          <p:cNvSpPr txBox="1"/>
          <p:nvPr/>
        </p:nvSpPr>
        <p:spPr>
          <a:xfrm>
            <a:off x="813986" y="2812134"/>
            <a:ext cx="8749114" cy="2308324"/>
          </a:xfrm>
          <a:prstGeom prst="rect">
            <a:avLst/>
          </a:prstGeom>
          <a:noFill/>
        </p:spPr>
        <p:txBody>
          <a:bodyPr wrap="square" rtlCol="0">
            <a:spAutoFit/>
          </a:bodyPr>
          <a:lstStyle/>
          <a:p>
            <a:r>
              <a:rPr lang="en-US" sz="2400" dirty="0"/>
              <a:t>The flaw in iMessage was exploited by the Pegasus spyware from Israeli firm NSO group to gain full access to victims’ devices.</a:t>
            </a:r>
          </a:p>
          <a:p>
            <a:endParaRPr lang="en-US" sz="2400" dirty="0"/>
          </a:p>
          <a:p>
            <a:r>
              <a:rPr lang="en-US" sz="2400" dirty="0"/>
              <a:t>The exploit broke through new iPhone defenses that Apple had baked into iOS 14, dubbed </a:t>
            </a:r>
            <a:r>
              <a:rPr lang="en-US" sz="2400" dirty="0" err="1"/>
              <a:t>BlastDoor</a:t>
            </a:r>
            <a:r>
              <a:rPr lang="en-US" sz="2400" dirty="0"/>
              <a:t>, which were supposed to prevent silent attacks by filtering potentially malicious code. </a:t>
            </a:r>
          </a:p>
        </p:txBody>
      </p:sp>
      <p:sp>
        <p:nvSpPr>
          <p:cNvPr id="10" name="TextBox 9">
            <a:extLst>
              <a:ext uri="{FF2B5EF4-FFF2-40B4-BE49-F238E27FC236}">
                <a16:creationId xmlns:a16="http://schemas.microsoft.com/office/drawing/2014/main" id="{BC12BA66-339F-0E4C-97DA-179013153FC3}"/>
              </a:ext>
            </a:extLst>
          </p:cNvPr>
          <p:cNvSpPr txBox="1"/>
          <p:nvPr/>
        </p:nvSpPr>
        <p:spPr>
          <a:xfrm>
            <a:off x="5715000" y="6076950"/>
            <a:ext cx="5844870" cy="338554"/>
          </a:xfrm>
          <a:prstGeom prst="rect">
            <a:avLst/>
          </a:prstGeom>
          <a:noFill/>
        </p:spPr>
        <p:txBody>
          <a:bodyPr wrap="none" rtlCol="0">
            <a:spAutoFit/>
          </a:bodyPr>
          <a:lstStyle/>
          <a:p>
            <a:r>
              <a:rPr lang="en-US" sz="1600" i="1" dirty="0"/>
              <a:t>https://</a:t>
            </a:r>
            <a:r>
              <a:rPr lang="en-US" sz="1600" i="1" dirty="0" err="1"/>
              <a:t>techcrunch.com</a:t>
            </a:r>
            <a:r>
              <a:rPr lang="en-US" sz="1600" i="1" dirty="0"/>
              <a:t>/2021/09/13/apple-zero-day-</a:t>
            </a:r>
            <a:r>
              <a:rPr lang="en-US" sz="1600" i="1" dirty="0" err="1"/>
              <a:t>nso</a:t>
            </a:r>
            <a:r>
              <a:rPr lang="en-US" sz="1600" i="1" dirty="0"/>
              <a:t>-</a:t>
            </a:r>
            <a:r>
              <a:rPr lang="en-US" sz="1600" i="1" dirty="0" err="1"/>
              <a:t>pegasus</a:t>
            </a:r>
            <a:r>
              <a:rPr lang="en-US" sz="1600" i="1" dirty="0"/>
              <a:t>/</a:t>
            </a:r>
          </a:p>
        </p:txBody>
      </p:sp>
      <p:sp>
        <p:nvSpPr>
          <p:cNvPr id="11" name="TextBox 10">
            <a:extLst>
              <a:ext uri="{FF2B5EF4-FFF2-40B4-BE49-F238E27FC236}">
                <a16:creationId xmlns:a16="http://schemas.microsoft.com/office/drawing/2014/main" id="{D2DD7577-8BF6-EF43-917C-0E0E2982F01C}"/>
              </a:ext>
            </a:extLst>
          </p:cNvPr>
          <p:cNvSpPr txBox="1"/>
          <p:nvPr/>
        </p:nvSpPr>
        <p:spPr>
          <a:xfrm>
            <a:off x="813986" y="5280688"/>
            <a:ext cx="11111314" cy="461665"/>
          </a:xfrm>
          <a:prstGeom prst="rect">
            <a:avLst/>
          </a:prstGeom>
          <a:noFill/>
        </p:spPr>
        <p:txBody>
          <a:bodyPr wrap="square" rtlCol="0">
            <a:spAutoFit/>
          </a:bodyPr>
          <a:lstStyle/>
          <a:p>
            <a:r>
              <a:rPr lang="en-US" sz="2400" dirty="0"/>
              <a:t>Based on an integer overflow vulnerability in </a:t>
            </a:r>
            <a:r>
              <a:rPr lang="en-US" sz="2400" dirty="0" err="1"/>
              <a:t>CoreGraphics</a:t>
            </a:r>
            <a:r>
              <a:rPr lang="en-US" sz="2400" dirty="0"/>
              <a:t> image rendering library.</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AD883360-582E-0D42-B83A-12D3308A735B}"/>
                  </a:ext>
                </a:extLst>
              </p14:cNvPr>
              <p14:cNvContentPartPr/>
              <p14:nvPr/>
            </p14:nvContentPartPr>
            <p14:xfrm>
              <a:off x="2596830" y="5744850"/>
              <a:ext cx="3585600" cy="68760"/>
            </p14:xfrm>
          </p:contentPart>
        </mc:Choice>
        <mc:Fallback xmlns="">
          <p:pic>
            <p:nvPicPr>
              <p:cNvPr id="12" name="Ink 11">
                <a:extLst>
                  <a:ext uri="{FF2B5EF4-FFF2-40B4-BE49-F238E27FC236}">
                    <a16:creationId xmlns:a16="http://schemas.microsoft.com/office/drawing/2014/main" id="{AD883360-582E-0D42-B83A-12D3308A735B}"/>
                  </a:ext>
                </a:extLst>
              </p:cNvPr>
              <p:cNvPicPr/>
              <p:nvPr/>
            </p:nvPicPr>
            <p:blipFill>
              <a:blip r:embed="rId4"/>
              <a:stretch>
                <a:fillRect/>
              </a:stretch>
            </p:blipFill>
            <p:spPr>
              <a:xfrm>
                <a:off x="2534190" y="5682210"/>
                <a:ext cx="3711240" cy="194400"/>
              </a:xfrm>
              <a:prstGeom prst="rect">
                <a:avLst/>
              </a:prstGeom>
            </p:spPr>
          </p:pic>
        </mc:Fallback>
      </mc:AlternateContent>
      <p:sp>
        <p:nvSpPr>
          <p:cNvPr id="13" name="TextBox 12">
            <a:extLst>
              <a:ext uri="{FF2B5EF4-FFF2-40B4-BE49-F238E27FC236}">
                <a16:creationId xmlns:a16="http://schemas.microsoft.com/office/drawing/2014/main" id="{AD65F02B-D276-C740-B4DD-386FA3183270}"/>
              </a:ext>
            </a:extLst>
          </p:cNvPr>
          <p:cNvSpPr txBox="1"/>
          <p:nvPr/>
        </p:nvSpPr>
        <p:spPr>
          <a:xfrm>
            <a:off x="9315451" y="2788147"/>
            <a:ext cx="2317752" cy="1754326"/>
          </a:xfrm>
          <a:prstGeom prst="rect">
            <a:avLst/>
          </a:prstGeom>
          <a:solidFill>
            <a:srgbClr val="FF0000"/>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solidFill>
                  <a:schemeClr val="bg1"/>
                </a:solidFill>
              </a:rPr>
              <a:t>NSO is infamous for developing, weaponizing, and deploying zero-click exploits against messaging apps</a:t>
            </a:r>
          </a:p>
        </p:txBody>
      </p:sp>
    </p:spTree>
    <p:extLst>
      <p:ext uri="{BB962C8B-B14F-4D97-AF65-F5344CB8AC3E}">
        <p14:creationId xmlns:p14="http://schemas.microsoft.com/office/powerpoint/2010/main" val="383632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Unlocking Device</a:t>
            </a:r>
          </a:p>
        </p:txBody>
      </p:sp>
      <p:pic>
        <p:nvPicPr>
          <p:cNvPr id="3" name="Picture 2">
            <a:extLst>
              <a:ext uri="{FF2B5EF4-FFF2-40B4-BE49-F238E27FC236}">
                <a16:creationId xmlns:a16="http://schemas.microsoft.com/office/drawing/2014/main" id="{FE15F44F-05E7-5649-9C6A-F663886E1D97}"/>
              </a:ext>
            </a:extLst>
          </p:cNvPr>
          <p:cNvPicPr>
            <a:picLocks noChangeAspect="1"/>
          </p:cNvPicPr>
          <p:nvPr/>
        </p:nvPicPr>
        <p:blipFill>
          <a:blip r:embed="rId2"/>
          <a:stretch>
            <a:fillRect/>
          </a:stretch>
        </p:blipFill>
        <p:spPr>
          <a:xfrm>
            <a:off x="6819901" y="1643406"/>
            <a:ext cx="2576593" cy="4572000"/>
          </a:xfrm>
          <a:prstGeom prst="rect">
            <a:avLst/>
          </a:prstGeom>
        </p:spPr>
      </p:pic>
      <p:sp>
        <p:nvSpPr>
          <p:cNvPr id="4" name="TextBox 3">
            <a:extLst>
              <a:ext uri="{FF2B5EF4-FFF2-40B4-BE49-F238E27FC236}">
                <a16:creationId xmlns:a16="http://schemas.microsoft.com/office/drawing/2014/main" id="{7147A356-733E-C140-BFD0-33DAEFA77654}"/>
              </a:ext>
            </a:extLst>
          </p:cNvPr>
          <p:cNvSpPr txBox="1"/>
          <p:nvPr/>
        </p:nvSpPr>
        <p:spPr>
          <a:xfrm>
            <a:off x="1414910" y="2351782"/>
            <a:ext cx="4406976" cy="2062103"/>
          </a:xfrm>
          <a:prstGeom prst="rect">
            <a:avLst/>
          </a:prstGeom>
          <a:noFill/>
        </p:spPr>
        <p:txBody>
          <a:bodyPr wrap="none" rtlCol="0">
            <a:spAutoFit/>
          </a:bodyPr>
          <a:lstStyle/>
          <a:p>
            <a:r>
              <a:rPr lang="en-US" sz="3200" dirty="0"/>
              <a:t>PINs, </a:t>
            </a:r>
          </a:p>
          <a:p>
            <a:r>
              <a:rPr lang="en-US" sz="3200" dirty="0"/>
              <a:t>patterns,</a:t>
            </a:r>
          </a:p>
          <a:p>
            <a:r>
              <a:rPr lang="en-US" sz="3200" dirty="0"/>
              <a:t>alphanumeric passwords</a:t>
            </a:r>
          </a:p>
          <a:p>
            <a:r>
              <a:rPr lang="en-US" sz="3200" dirty="0"/>
              <a:t>…</a:t>
            </a:r>
          </a:p>
        </p:txBody>
      </p:sp>
    </p:spTree>
    <p:extLst>
      <p:ext uri="{BB962C8B-B14F-4D97-AF65-F5344CB8AC3E}">
        <p14:creationId xmlns:p14="http://schemas.microsoft.com/office/powerpoint/2010/main" val="425695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4D550ADB-B171-D24B-912E-C7E693CA778D}"/>
              </a:ext>
            </a:extLst>
          </p:cNvPr>
          <p:cNvSpPr>
            <a:spLocks noGrp="1" noChangeArrowheads="1"/>
          </p:cNvSpPr>
          <p:nvPr>
            <p:ph type="title"/>
          </p:nvPr>
        </p:nvSpPr>
        <p:spPr/>
        <p:txBody>
          <a:bodyPr/>
          <a:lstStyle/>
          <a:p>
            <a:r>
              <a:rPr lang="en-US" altLang="en-US" dirty="0"/>
              <a:t>Swipe Code Problems</a:t>
            </a:r>
          </a:p>
        </p:txBody>
      </p:sp>
      <p:pic>
        <p:nvPicPr>
          <p:cNvPr id="2" name="Picture 1">
            <a:extLst>
              <a:ext uri="{FF2B5EF4-FFF2-40B4-BE49-F238E27FC236}">
                <a16:creationId xmlns:a16="http://schemas.microsoft.com/office/drawing/2014/main" id="{3BBD518A-9878-B84E-B204-63D1CBF8C3DB}"/>
              </a:ext>
            </a:extLst>
          </p:cNvPr>
          <p:cNvPicPr>
            <a:picLocks noChangeAspect="1"/>
          </p:cNvPicPr>
          <p:nvPr/>
        </p:nvPicPr>
        <p:blipFill>
          <a:blip r:embed="rId2"/>
          <a:stretch>
            <a:fillRect/>
          </a:stretch>
        </p:blipFill>
        <p:spPr>
          <a:xfrm>
            <a:off x="1257299" y="2014194"/>
            <a:ext cx="9879699" cy="3643656"/>
          </a:xfrm>
          <a:prstGeom prst="rect">
            <a:avLst/>
          </a:prstGeom>
        </p:spPr>
      </p:pic>
    </p:spTree>
    <p:extLst>
      <p:ext uri="{BB962C8B-B14F-4D97-AF65-F5344CB8AC3E}">
        <p14:creationId xmlns:p14="http://schemas.microsoft.com/office/powerpoint/2010/main" val="6004704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3899</TotalTime>
  <Words>1471</Words>
  <Application>Microsoft Macintosh PowerPoint</Application>
  <PresentationFormat>Widescreen</PresentationFormat>
  <Paragraphs>170</Paragraphs>
  <Slides>28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Garamond</vt:lpstr>
      <vt:lpstr>Selawik Light</vt:lpstr>
      <vt:lpstr>Speak Pro</vt:lpstr>
      <vt:lpstr>Tahoma</vt:lpstr>
      <vt:lpstr>SavonVTI</vt:lpstr>
      <vt:lpstr>SECURITY oN MOBILE DEVICES  Vitaly Shmatikov</vt:lpstr>
      <vt:lpstr>Where Users Spend Time</vt:lpstr>
      <vt:lpstr>What’s Valuable on Phones?</vt:lpstr>
      <vt:lpstr>Physical Threats</vt:lpstr>
      <vt:lpstr>Untrusted Code</vt:lpstr>
      <vt:lpstr>Mobile Exploits Very Valuable</vt:lpstr>
      <vt:lpstr>PowerPoint Presentation</vt:lpstr>
      <vt:lpstr>Unlocking Device</vt:lpstr>
      <vt:lpstr>Swipe Code Problems</vt:lpstr>
      <vt:lpstr>iPhone Password Hashing</vt:lpstr>
      <vt:lpstr>Secure Enclave</vt:lpstr>
      <vt:lpstr>iPhone Unlocking</vt:lpstr>
      <vt:lpstr>FaceID / TouchID</vt:lpstr>
      <vt:lpstr>Apple-FBI Dispute</vt:lpstr>
      <vt:lpstr>Technical Details of the Apple-FBI Dispute</vt:lpstr>
      <vt:lpstr>Why Couldn’t FBI Upload Their Own Firmware?</vt:lpstr>
      <vt:lpstr>Secure Software Updates</vt:lpstr>
      <vt:lpstr>Android Isolation</vt:lpstr>
      <vt:lpstr>Structure of Android Applications</vt:lpstr>
      <vt:lpstr>Android Security Model</vt:lpstr>
      <vt:lpstr>Mandatory Access Control</vt:lpstr>
      <vt:lpstr>System API Access</vt:lpstr>
      <vt:lpstr>Permissions: Not Just Android</vt:lpstr>
      <vt:lpstr>Explicit Intents</vt:lpstr>
      <vt:lpstr>Implicit Intents</vt:lpstr>
      <vt:lpstr>Access Control for Intents</vt:lpstr>
      <vt:lpstr>Permission Re-Delegation</vt:lpstr>
      <vt:lpstr>Re-Delegation is a Confused Deputy Problem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on mobile devices</dc:title>
  <dc:subject/>
  <dc:creator>Vitaly Shmatikov</dc:creator>
  <cp:keywords/>
  <dc:description/>
  <cp:lastModifiedBy>Vitaly Shmatikov</cp:lastModifiedBy>
  <cp:revision>491</cp:revision>
  <dcterms:created xsi:type="dcterms:W3CDTF">2020-11-13T21:02:23Z</dcterms:created>
  <dcterms:modified xsi:type="dcterms:W3CDTF">2021-11-09T00:18:50Z</dcterms:modified>
  <cp:category/>
</cp:coreProperties>
</file>